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80" r:id="rId2"/>
    <p:sldId id="361" r:id="rId3"/>
    <p:sldId id="312" r:id="rId4"/>
    <p:sldId id="354" r:id="rId5"/>
    <p:sldId id="301" r:id="rId6"/>
    <p:sldId id="325" r:id="rId7"/>
    <p:sldId id="363" r:id="rId8"/>
    <p:sldId id="346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DF3"/>
    <a:srgbClr val="3D9DDF"/>
    <a:srgbClr val="D9D9D9"/>
    <a:srgbClr val="0C779D"/>
    <a:srgbClr val="0C139D"/>
    <a:srgbClr val="08526C"/>
    <a:srgbClr val="003296"/>
    <a:srgbClr val="1B95F1"/>
    <a:srgbClr val="0E86E0"/>
    <a:srgbClr val="D3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571" autoAdjust="0"/>
  </p:normalViewPr>
  <p:slideViewPr>
    <p:cSldViewPr snapToObjects="1">
      <p:cViewPr varScale="1">
        <p:scale>
          <a:sx n="110" d="100"/>
          <a:sy n="110" d="100"/>
        </p:scale>
        <p:origin x="1650" y="43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7" d="100"/>
          <a:sy n="77" d="100"/>
        </p:scale>
        <p:origin x="-214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09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>
              <a:defRPr sz="1200"/>
            </a:lvl1pPr>
          </a:lstStyle>
          <a:p>
            <a:fld id="{53A7259B-859C-4C8A-9B04-42BD323E49A1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8242"/>
            <a:ext cx="2946400" cy="496809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>
              <a:defRPr sz="1200"/>
            </a:lvl1pPr>
          </a:lstStyle>
          <a:p>
            <a:fld id="{FE08D285-24FE-4757-BA90-80A6E6647A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0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04" tIns="45700" rIns="91404" bIns="45700" rtlCol="0"/>
          <a:lstStyle>
            <a:lvl1pPr algn="r">
              <a:defRPr sz="1200"/>
            </a:lvl1pPr>
          </a:lstStyle>
          <a:p>
            <a:fld id="{8493D9BF-2C6B-407F-B00C-7EAEBE61293D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0" rIns="91404" bIns="4570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04" tIns="45700" rIns="91404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04" tIns="45700" rIns="91404" bIns="45700" rtlCol="0" anchor="b"/>
          <a:lstStyle>
            <a:lvl1pPr algn="r">
              <a:defRPr sz="1200"/>
            </a:lvl1pPr>
          </a:lstStyle>
          <a:p>
            <a:fld id="{137FFDC5-6B36-459E-83BC-010501A1B1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29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30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4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FDC5-6B36-459E-83BC-010501A1B18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2EE5-1707-482A-B4AD-595D7D3DAF61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B49-F4ED-4C2A-9291-4A7D4F64A10E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A9DD-5BDB-452F-ADAC-D85D2D26FE2A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232-BD80-451C-B5E3-B193A1C9A459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35B5-98BD-457D-9CBC-3E8D843238E9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8B4C-AA2F-49C2-A422-2F4BA8AA1B78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343-235B-4C11-B2D7-EA804752C736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3A52-BFB7-4C8A-AF5E-EFA7C94ADD50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22FE-D7CD-477E-BCCA-7E68F54EA979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75B-11F5-4F34-9203-85BE91057AEA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B3D8-1229-438B-AA91-7CFECD46D39B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595C2-AD0E-4851-A8BA-9F1A6086E3A9}" type="datetime1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CFEABC-7CA1-4444-ADC1-EFA11C0390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pnn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6383" y="4498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86"/>
                </a:solidFill>
                <a:latin typeface="Calibri" pitchFamily="34" charset="0"/>
                <a:cs typeface="Calibri" pitchFamily="34" charset="0"/>
              </a:rPr>
              <a:t>Министерство промышленности, торговли и предпринимательства</a:t>
            </a:r>
          </a:p>
          <a:p>
            <a:pPr algn="ctr"/>
            <a:r>
              <a:rPr lang="ru-RU" sz="1600" b="1" dirty="0" smtClean="0">
                <a:solidFill>
                  <a:srgbClr val="000086"/>
                </a:solidFill>
                <a:latin typeface="Calibri" pitchFamily="34" charset="0"/>
                <a:cs typeface="Calibri" pitchFamily="34" charset="0"/>
              </a:rPr>
              <a:t> Нижегородской области</a:t>
            </a:r>
            <a:endParaRPr lang="ru-RU" sz="1600" b="1" dirty="0">
              <a:solidFill>
                <a:srgbClr val="00008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217" y="838100"/>
            <a:ext cx="6123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Фонд развития промышленности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Нижегородской области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Усер\Desktop\1000px-Coat_of_arms_of_Nizhny_Novgorod_Reg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74" y="-2556"/>
            <a:ext cx="655690" cy="67536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1520" y="4844878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 «Фонд развития промышленности и венчурных инвестиций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Нижегородской области»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Нижний Новгород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2019 год</a:t>
            </a:r>
          </a:p>
          <a:p>
            <a:pPr algn="ctr"/>
            <a:endParaRPr lang="ru-RU" sz="800" b="1" dirty="0" smtClean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Documents and Settings\user\Рабочий стол\Венчурный фонд\Рисунки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>
            <a:fillRect/>
          </a:stretch>
        </p:blipFill>
        <p:spPr bwMode="auto">
          <a:xfrm>
            <a:off x="3378620" y="2729542"/>
            <a:ext cx="2386760" cy="20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87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Программы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Фонда развития промышленности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415618"/>
            <a:ext cx="899592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Усер\Desktop\f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260648"/>
            <a:ext cx="1211549" cy="36004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9552" y="4509120"/>
            <a:ext cx="3891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>
              <a:spcAft>
                <a:spcPts val="3000"/>
              </a:spcAft>
              <a:buClr>
                <a:srgbClr val="C00000"/>
              </a:buClr>
            </a:pPr>
            <a:r>
              <a:rPr lang="ru-RU" sz="2800" b="1" dirty="0" smtClean="0">
                <a:latin typeface="Calibri" pitchFamily="34" charset="0"/>
              </a:rPr>
              <a:t>СОФИНАНСИРВОВАНИЕ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95536" y="4644752"/>
            <a:ext cx="0" cy="15925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39551" y="5036983"/>
            <a:ext cx="357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≥ 20 %</a:t>
            </a:r>
          </a:p>
          <a:p>
            <a:r>
              <a:rPr lang="ru-RU" sz="1600" dirty="0" smtClean="0">
                <a:latin typeface="Calibri" pitchFamily="34" charset="0"/>
              </a:rPr>
              <a:t>в т.ч. за счет собственных средств,</a:t>
            </a:r>
          </a:p>
          <a:p>
            <a:r>
              <a:rPr lang="ru-RU" sz="1600" dirty="0" smtClean="0">
                <a:latin typeface="Calibri" pitchFamily="34" charset="0"/>
              </a:rPr>
              <a:t>средств частных инвесторов, банков</a:t>
            </a:r>
            <a:endParaRPr lang="ru-RU" sz="1600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395536" y="2335525"/>
            <a:ext cx="3312368" cy="1728192"/>
            <a:chOff x="5076056" y="2420888"/>
            <a:chExt cx="3312368" cy="17281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285523" y="2948751"/>
              <a:ext cx="310290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C00000"/>
                  </a:solidFill>
                  <a:latin typeface="Calibri" pitchFamily="34" charset="0"/>
                </a:rPr>
                <a:t>от 5 до 2 000 </a:t>
              </a:r>
            </a:p>
            <a:p>
              <a:r>
                <a:rPr lang="ru-RU" sz="3200" dirty="0" smtClean="0">
                  <a:latin typeface="Calibri" pitchFamily="34" charset="0"/>
                </a:rPr>
                <a:t>млн руб.</a:t>
              </a:r>
              <a:endParaRPr lang="ru-RU" sz="3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85523" y="2420888"/>
              <a:ext cx="26551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indent="-361950">
                <a:spcAft>
                  <a:spcPts val="3000"/>
                </a:spcAft>
                <a:buClr>
                  <a:srgbClr val="C00000"/>
                </a:buClr>
              </a:pPr>
              <a:r>
                <a:rPr lang="ru-RU" sz="2800" b="1" dirty="0" smtClean="0">
                  <a:latin typeface="Calibri" pitchFamily="34" charset="0"/>
                </a:rPr>
                <a:t>СУММА ЗАЙМА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5076056" y="2551878"/>
              <a:ext cx="0" cy="1453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5076056" y="4509120"/>
            <a:ext cx="2042547" cy="1283950"/>
            <a:chOff x="5076056" y="4653136"/>
            <a:chExt cx="2042547" cy="128395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148064" y="4653136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indent="-361950">
                <a:spcAft>
                  <a:spcPts val="3000"/>
                </a:spcAft>
                <a:buClr>
                  <a:srgbClr val="C00000"/>
                </a:buClr>
              </a:pPr>
              <a:r>
                <a:rPr lang="ru-RU" sz="2800" b="1" dirty="0" smtClean="0">
                  <a:latin typeface="Calibri" pitchFamily="34" charset="0"/>
                </a:rPr>
                <a:t>СРОК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8064" y="5229200"/>
              <a:ext cx="19705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C00000"/>
                  </a:solidFill>
                  <a:latin typeface="Calibri" pitchFamily="34" charset="0"/>
                </a:rPr>
                <a:t>до 7 лет</a:t>
              </a:r>
              <a:endParaRPr lang="ru-RU" sz="4000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076056" y="4797152"/>
              <a:ext cx="0" cy="113993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4957743" y="2334022"/>
            <a:ext cx="3718713" cy="1714837"/>
            <a:chOff x="395536" y="4653136"/>
            <a:chExt cx="3718713" cy="171483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39552" y="4653136"/>
              <a:ext cx="35746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1950" indent="-361950">
                <a:spcAft>
                  <a:spcPts val="3000"/>
                </a:spcAft>
                <a:buClr>
                  <a:srgbClr val="C00000"/>
                </a:buClr>
              </a:pPr>
              <a:r>
                <a:rPr lang="ru-RU" sz="2800" b="1" dirty="0" smtClean="0">
                  <a:latin typeface="Calibri" pitchFamily="34" charset="0"/>
                </a:rPr>
                <a:t>ПРОЦЕНТНАЯ СТАВКА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9552" y="5229200"/>
              <a:ext cx="2581156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C00000"/>
                  </a:solidFill>
                  <a:latin typeface="Calibri" pitchFamily="34" charset="0"/>
                </a:rPr>
                <a:t>1%, 3%, 5%</a:t>
              </a:r>
            </a:p>
            <a:p>
              <a:r>
                <a:rPr lang="ru-RU" sz="2800" dirty="0" smtClean="0">
                  <a:latin typeface="Calibri" pitchFamily="34" charset="0"/>
                </a:rPr>
                <a:t>годовых</a:t>
              </a:r>
              <a:endParaRPr lang="ru-RU" sz="2800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95536" y="4797152"/>
              <a:ext cx="0" cy="1440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756214" y="1196752"/>
            <a:ext cx="36315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9</a:t>
            </a:r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b="1" dirty="0" smtClean="0">
                <a:latin typeface="Calibri" pitchFamily="34" charset="0"/>
              </a:rPr>
              <a:t>ПРОГРАММ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ЗАЕМНОГО ФИНАНСИРОВАНИЯ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Поддерживаемые проекты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436545"/>
            <a:ext cx="856895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>
              <a:spcBef>
                <a:spcPts val="1200"/>
              </a:spcBef>
              <a:buClr>
                <a:srgbClr val="C0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НАПРАВЛЕННОСТЬ</a:t>
            </a:r>
          </a:p>
          <a:p>
            <a:pPr marL="361950" indent="-36195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Внедрение технологий, учитывающих принципы наилучших доступных технологий;</a:t>
            </a:r>
          </a:p>
          <a:p>
            <a:pPr marL="361950" indent="-36195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Импортозамещение;</a:t>
            </a:r>
          </a:p>
          <a:p>
            <a:pPr marL="361950" indent="-36195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Экспорт;</a:t>
            </a:r>
          </a:p>
          <a:p>
            <a:pPr marL="361950" indent="-36195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Повышение уровня автоматизации и цифровизации;</a:t>
            </a:r>
          </a:p>
          <a:p>
            <a:pPr marL="361950" indent="-36195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</a:rPr>
              <a:t>Повышение производительности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415618"/>
            <a:ext cx="899592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93252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ОТРАСЛИ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 «С –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Обрабатывающие производства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 ОКВЭД,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кроме производства: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772816"/>
          <a:ext cx="8532948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474"/>
                <a:gridCol w="4266474"/>
              </a:tblGrid>
              <a:tr h="216024">
                <a:tc>
                  <a:txBody>
                    <a:bodyPr/>
                    <a:lstStyle/>
                    <a:p>
                      <a:pPr marL="0" indent="266700">
                        <a:buClr>
                          <a:srgbClr val="C00000"/>
                        </a:buClr>
                        <a:buSzPct val="120000"/>
                        <a:buFont typeface="Symbol" pitchFamily="18" charset="2"/>
                        <a:buChar char=""/>
                      </a:pPr>
                      <a:r>
                        <a:rPr lang="ru-RU" sz="2000" b="1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Пищевых продуктов,</a:t>
                      </a:r>
                      <a:r>
                        <a:rPr lang="ru-RU" sz="2000" b="1" baseline="0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напитков;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 typeface="Symbol" pitchFamily="18" charset="2"/>
                        <a:buChar char=""/>
                        <a:tabLst/>
                        <a:defRPr/>
                      </a:pPr>
                      <a:r>
                        <a:rPr lang="ru-RU" sz="2000" b="1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Кокса и нефтепродуктов;</a:t>
                      </a:r>
                      <a:endParaRPr lang="ru-RU" sz="20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 typeface="Symbol" pitchFamily="18" charset="2"/>
                        <a:buChar char=""/>
                        <a:tabLst/>
                        <a:defRPr/>
                      </a:pPr>
                      <a:r>
                        <a:rPr lang="ru-RU" sz="2000" b="1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Табачных изделий;</a:t>
                      </a:r>
                      <a:endParaRPr lang="ru-RU" sz="20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6700">
                        <a:buClr>
                          <a:srgbClr val="C00000"/>
                        </a:buClr>
                        <a:buSzPct val="120000"/>
                        <a:buFont typeface="Symbol" pitchFamily="18" charset="2"/>
                        <a:buChar char=""/>
                      </a:pPr>
                      <a:r>
                        <a:rPr lang="ru-RU" sz="2000" b="1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Ядерного топлива;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 typeface="Symbol" pitchFamily="18" charset="2"/>
                        <a:buChar char=""/>
                        <a:tabLst/>
                        <a:defRPr/>
                      </a:pPr>
                      <a:r>
                        <a:rPr lang="ru-RU" sz="2000" b="1" dirty="0" smtClean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Полиграфической продукции и копирования носителей.</a:t>
                      </a:r>
                      <a:endParaRPr lang="ru-RU" sz="20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179512" y="1052736"/>
            <a:ext cx="0" cy="1800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9512" y="3547616"/>
            <a:ext cx="0" cy="2545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153" y="1378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Программы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Фонда развития промышленности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6415618"/>
            <a:ext cx="899592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67764"/>
              </p:ext>
            </p:extLst>
          </p:nvPr>
        </p:nvGraphicFramePr>
        <p:xfrm>
          <a:off x="0" y="980728"/>
          <a:ext cx="9144000" cy="5486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51920"/>
                <a:gridCol w="2244080"/>
                <a:gridCol w="1212304"/>
                <a:gridCol w="311696"/>
                <a:gridCol w="1524000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Calibri" pitchFamily="34" charset="0"/>
                        </a:rPr>
                        <a:t> ЗАЙМА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Calibri" pitchFamily="34" charset="0"/>
                        </a:rPr>
                        <a:t>МЛН. РУБ.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</a:rPr>
                        <a:t>ПРОЦЕНТНАЯ СТАВКА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9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1. Проекты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развития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20-500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79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1%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при экспорте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50% от суммы займа в год</a:t>
                      </a: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 pitchFamily="34" charset="0"/>
                        </a:rPr>
                        <a:t>5%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Calibri" pitchFamily="34" charset="0"/>
                        </a:rPr>
                        <a:t>базовая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-2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%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Calibri" pitchFamily="34" charset="0"/>
                        </a:rPr>
                        <a:t>в</a:t>
                      </a:r>
                      <a:r>
                        <a:rPr lang="ru-RU" sz="1100" baseline="0" dirty="0" smtClean="0">
                          <a:latin typeface="Calibri" pitchFamily="34" charset="0"/>
                        </a:rPr>
                        <a:t> первые 3 года при банковской гарантии;</a:t>
                      </a:r>
                      <a:endParaRPr lang="en-US" sz="1100" baseline="0" dirty="0" smtClean="0">
                        <a:latin typeface="Calibri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600" b="0" kern="12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-2% </a:t>
                      </a:r>
                      <a:r>
                        <a:rPr lang="ru-RU" sz="1100" baseline="0" dirty="0" smtClean="0">
                          <a:latin typeface="Calibri" pitchFamily="34" charset="0"/>
                        </a:rPr>
                        <a:t>при приобретении российского оборудования</a:t>
                      </a:r>
                      <a:endParaRPr lang="ru-RU" sz="110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2. Комплектующие изделия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Calibri" pitchFamily="34" charset="0"/>
                        </a:rPr>
                        <a:t>в первые 3 года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5%</a:t>
                      </a:r>
                      <a:r>
                        <a:rPr lang="ru-RU" sz="24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Calibri" pitchFamily="34" charset="0"/>
                        </a:rPr>
                        <a:t>на оставшийся срок</a:t>
                      </a:r>
                      <a:endParaRPr lang="ru-RU" sz="12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3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3.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Станкостроение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50-500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4.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Конверсия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80-750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5. Лизинговые проекты</a:t>
                      </a: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5-500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1%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C779D">
                        <a:alpha val="2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4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6. Маркировка лекарств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5-50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4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7. Производительность труда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50-300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28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8. Цифровизация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smtClean="0">
                          <a:latin typeface="Calibri" pitchFamily="34" charset="0"/>
                        </a:rPr>
                        <a:t>промышленности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20-500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1%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с софтом РФ/системным интегратором РФ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5%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Calibri" pitchFamily="34" charset="0"/>
                        </a:rPr>
                        <a:t>в остальных случаях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606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</a:rPr>
                        <a:t>9. Приоритетные</a:t>
                      </a:r>
                      <a:r>
                        <a:rPr lang="ru-RU" baseline="0" dirty="0" smtClean="0">
                          <a:latin typeface="Calibri" pitchFamily="34" charset="0"/>
                        </a:rPr>
                        <a:t> проекты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500-2000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при банковской гарантии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Усер\Desktop\f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11549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929"/>
            <a:ext cx="9147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Основные направления использования займа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3752"/>
              </p:ext>
            </p:extLst>
          </p:nvPr>
        </p:nvGraphicFramePr>
        <p:xfrm>
          <a:off x="0" y="908720"/>
          <a:ext cx="9144000" cy="5186977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9144000"/>
              </a:tblGrid>
              <a:tr h="359810">
                <a:tc>
                  <a:txBody>
                    <a:bodyPr/>
                    <a:lstStyle/>
                    <a:p>
                      <a:pPr marL="176213" marR="0" lvl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Приобретение  промышленного оборудования и оборудования для ОКР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3829">
                <a:tc>
                  <a:txBody>
                    <a:bodyPr/>
                    <a:lstStyle/>
                    <a:p>
                      <a:pPr marL="176213" lvl="0" indent="179388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Разработка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нового продукта/технологии</a:t>
                      </a:r>
                      <a:endParaRPr lang="ru-RU" sz="2000" b="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01617">
                <a:tc>
                  <a:txBody>
                    <a:bodyPr/>
                    <a:lstStyle/>
                    <a:p>
                      <a:pPr marL="176213" lvl="0" indent="179388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Приобретение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нематериальных активов, прав на РИД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13628">
                <a:tc>
                  <a:txBody>
                    <a:bodyPr/>
                    <a:lstStyle/>
                    <a:p>
                      <a:pPr marL="176213" lvl="0" indent="179388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Инженерные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изыскания, разработка проектной документации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4852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Расходы, связанные с производством и выводом на рынок пилотных партий продукции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3829">
                <a:tc>
                  <a:txBody>
                    <a:bodyPr/>
                    <a:lstStyle/>
                    <a:p>
                      <a:pPr marL="176213" lvl="0" indent="179388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Общехозяйственные расходы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4295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Приобретение программно-аппаратных комплексов, вкл. монтаж, наладку и иные мероприятия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7527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Финансирование договоров с системными интеграторами цифровых и технологических решений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176213" marR="0" lvl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Приобретение новых производственных технологии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3829">
                <a:tc>
                  <a:txBody>
                    <a:bodyPr/>
                    <a:lstStyle/>
                    <a:p>
                      <a:pPr marL="3556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latin typeface="Calibri" pitchFamily="34" charset="0"/>
                        </a:rPr>
                        <a:t>Приобретение компьютерного, серверного и сетевого оборудования, вкл. монтаж, наладку и иные мероприятия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9042" y="6412230"/>
            <a:ext cx="778768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Нельзя использовать средства займа на: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6476" y="6419126"/>
            <a:ext cx="778768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Усер\Desktop\Ненужное\frp_presentation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136904" cy="520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Обеспечение займа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53336"/>
            <a:ext cx="9144000" cy="288032"/>
          </a:xfrm>
          <a:prstGeom prst="rect">
            <a:avLst/>
          </a:prstGeom>
          <a:solidFill>
            <a:srgbClr val="08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6088"/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развития промышленности Нижегородской области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3752"/>
              </p:ext>
            </p:extLst>
          </p:nvPr>
        </p:nvGraphicFramePr>
        <p:xfrm>
          <a:off x="0" y="618178"/>
          <a:ext cx="9144000" cy="5516137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8028384"/>
                <a:gridCol w="1115616"/>
              </a:tblGrid>
              <a:tr h="359810">
                <a:tc>
                  <a:txBody>
                    <a:bodyPr/>
                    <a:lstStyle/>
                    <a:p>
                      <a:pPr marL="182563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Виды обеспечения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Дисконт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59810">
                <a:tc gridSpan="2"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ОСНОВНОЕ</a:t>
                      </a:r>
                      <a:endParaRPr lang="ru-RU" sz="1400" b="1" i="0" dirty="0" smtClean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4FADF3">
                        <a:alpha val="2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82563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829">
                <a:tc>
                  <a:txBody>
                    <a:bodyPr/>
                    <a:lstStyle/>
                    <a:p>
                      <a:pPr marL="354013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 pitchFamily="34" charset="0"/>
                        </a:rPr>
                        <a:t>НЕЗАВИСИМЫЕ ГАРАНТИИ И ПОРУЧИТЕЛЬСТВА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182563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01617">
                <a:tc>
                  <a:txBody>
                    <a:bodyPr/>
                    <a:lstStyle/>
                    <a:p>
                      <a:pPr marL="468000" indent="1800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Гарантии кредитных организаций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0%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11676">
                <a:tc>
                  <a:txBody>
                    <a:bodyPr/>
                    <a:lstStyle/>
                    <a:p>
                      <a:pPr marL="468000" indent="1800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Гарантии и поручительства Корпорации МСП, региональных фондов содействия кредитованию МСП, субъектов РФ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0%</a:t>
                      </a:r>
                    </a:p>
                  </a:txBody>
                  <a:tcPr anchor="ctr"/>
                </a:tc>
              </a:tr>
              <a:tr h="611676">
                <a:tc>
                  <a:txBody>
                    <a:bodyPr/>
                    <a:lstStyle/>
                    <a:p>
                      <a:pPr marL="468000" indent="1800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Поручительства и гарантии юридических лиц, имеющих устойчивое финансовое положение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0%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23829">
                <a:tc gridSpan="2">
                  <a:txBody>
                    <a:bodyPr/>
                    <a:lstStyle/>
                    <a:p>
                      <a:pPr marL="354013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ЗАЛОГИ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FADF3">
                        <a:alpha val="2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82563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</a:tr>
              <a:tr h="323829">
                <a:tc>
                  <a:txBody>
                    <a:bodyPr/>
                    <a:lstStyle/>
                    <a:p>
                      <a:pPr marL="468000" indent="1800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atin typeface="Calibri" pitchFamily="34" charset="0"/>
                        </a:rPr>
                        <a:t>Драгоценные металлы, в стандартных и/или мерных слитках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Calibri" pitchFamily="34" charset="0"/>
                        </a:rPr>
                        <a:t>0%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9714">
                <a:tc>
                  <a:txBody>
                    <a:bodyPr/>
                    <a:lstStyle/>
                    <a:p>
                      <a:pPr marL="468000" indent="1800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atin typeface="Calibri" pitchFamily="34" charset="0"/>
                        </a:rPr>
                        <a:t>Недвижимое имущество (жилая, коммерческая, промышленная, земельные участки, объекты незавершенного строительства)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Calibri" pitchFamily="34" charset="0"/>
                        </a:rPr>
                        <a:t>15% - 40%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3829">
                <a:tc>
                  <a:txBody>
                    <a:bodyPr/>
                    <a:lstStyle/>
                    <a:p>
                      <a:pPr marL="468000" indent="1800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atin typeface="Calibri" pitchFamily="34" charset="0"/>
                        </a:rPr>
                        <a:t>Оборудование и транспортные средства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Calibri" pitchFamily="34" charset="0"/>
                        </a:rPr>
                        <a:t>25%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810">
                <a:tc gridSpan="2"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ДОПОЛНИТЕЛЬНОЕ </a:t>
                      </a:r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(не вкл. в расчет суммы достаточного обеспечения проекта)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FADF3">
                        <a:alpha val="2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829">
                <a:tc gridSpan="2">
                  <a:txBody>
                    <a:bodyPr/>
                    <a:lstStyle/>
                    <a:p>
                      <a:pPr marL="468000" indent="1800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atin typeface="Calibri" pitchFamily="34" charset="0"/>
                        </a:rPr>
                        <a:t>Поручительства физических лиц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</a:tr>
              <a:tr h="323829">
                <a:tc gridSpan="2">
                  <a:txBody>
                    <a:bodyPr/>
                    <a:lstStyle/>
                    <a:p>
                      <a:pPr marL="468000" indent="1800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atin typeface="Calibri" pitchFamily="34" charset="0"/>
                        </a:rPr>
                        <a:t>Другие виды обеспечения, которые по результатам оценки их качества не могут быть отнесены к основному обеспечению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9042" y="6412230"/>
            <a:ext cx="778768" cy="365125"/>
          </a:xfrm>
        </p:spPr>
        <p:txBody>
          <a:bodyPr/>
          <a:lstStyle/>
          <a:p>
            <a:fld id="{62CFEABC-7CA1-4444-ADC1-EFA11C039040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0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149" y="1268760"/>
            <a:ext cx="903370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Единый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телефон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Консультационного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центра 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мерам господдержки промышленных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предприятий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spcAft>
                <a:spcPts val="600"/>
              </a:spcAft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(831) 216-09-44</a:t>
            </a:r>
          </a:p>
          <a:p>
            <a:pPr algn="ctr">
              <a:spcAft>
                <a:spcPts val="6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Адрес: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603006, г. Нижний Новгород, ул. М.Горького д.117,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бизнес-центр «Столица Нижний», оф. 1313 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e-mail:</a:t>
            </a:r>
            <a:r>
              <a:rPr lang="ru-RU" dirty="0" smtClean="0">
                <a:ln>
                  <a:solidFill>
                    <a:srgbClr val="003399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info@frpnn.ru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www.frpnn.ru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-13242"/>
            <a:ext cx="9180004" cy="692696"/>
            <a:chOff x="-36004" y="0"/>
            <a:chExt cx="9180004" cy="6926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36004" y="0"/>
              <a:ext cx="9180004" cy="6926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3588" y="57866"/>
              <a:ext cx="784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1A4DB2"/>
                  </a:solidFill>
                  <a:latin typeface="Calibri" pitchFamily="34" charset="0"/>
                  <a:cs typeface="Calibri" pitchFamily="34" charset="0"/>
                </a:rPr>
                <a:t>НО «Фонд развития промышленности венчурных инвестиций</a:t>
              </a:r>
            </a:p>
            <a:p>
              <a:pPr algn="ctr"/>
              <a:r>
                <a:rPr lang="ru-RU" sz="1600" b="1" dirty="0" smtClean="0">
                  <a:solidFill>
                    <a:srgbClr val="1A4DB2"/>
                  </a:solidFill>
                  <a:latin typeface="Calibri" pitchFamily="34" charset="0"/>
                  <a:cs typeface="Calibri" pitchFamily="34" charset="0"/>
                </a:rPr>
                <a:t>Нижегородской области»</a:t>
              </a:r>
            </a:p>
          </p:txBody>
        </p:sp>
        <p:pic>
          <p:nvPicPr>
            <p:cNvPr id="10" name="Picture 2" descr="C:\Documents and Settings\User\Рабочий стол\По датам\май\Логотипjpg.jp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6" t="4992" r="11576" b="23460"/>
            <a:stretch>
              <a:fillRect/>
            </a:stretch>
          </p:blipFill>
          <p:spPr bwMode="auto">
            <a:xfrm>
              <a:off x="145604" y="15920"/>
              <a:ext cx="648072" cy="633343"/>
            </a:xfrm>
            <a:prstGeom prst="rect">
              <a:avLst/>
            </a:prstGeom>
            <a:ln>
              <a:noFill/>
            </a:ln>
            <a:effectLst>
              <a:outerShdw blurRad="520700" sx="105000" sy="105000" algn="tl" rotWithShape="0">
                <a:schemeClr val="bg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4763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indent="446088">
          <a:defRPr sz="1400" b="1" dirty="0" smtClean="0">
            <a:solidFill>
              <a:schemeClr val="bg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10292</TotalTime>
  <Words>552</Words>
  <Application>Microsoft Office PowerPoint</Application>
  <PresentationFormat>Экран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НКО "ФСРВИ НО"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НКО "ФСРВИ НО"</dc:creator>
  <cp:lastModifiedBy>master</cp:lastModifiedBy>
  <cp:revision>621</cp:revision>
  <cp:lastPrinted>2019-06-06T14:57:18Z</cp:lastPrinted>
  <dcterms:created xsi:type="dcterms:W3CDTF">2012-07-09T12:36:51Z</dcterms:created>
  <dcterms:modified xsi:type="dcterms:W3CDTF">2019-10-03T09:52:16Z</dcterms:modified>
</cp:coreProperties>
</file>