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5" d="100"/>
          <a:sy n="85" d="100"/>
        </p:scale>
        <p:origin x="-101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7032E-9264-4436-9013-665485139F15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0AABD-A800-4E37-9091-660EF3867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598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0AABD-A800-4E37-9091-660EF386738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83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0AABD-A800-4E37-9091-660EF386738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736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0AABD-A800-4E37-9091-660EF386738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619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8025-A5A5-4DCD-B165-2646608EF653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510A-A67E-4277-A1C2-439A01E2E65B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E08E-F05D-45D0-B297-1DBC0C7A2B6D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6F8F-A953-41CB-9366-DA6CC5E8E6F1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C7D5-9EAF-4B15-9430-6AA9DE42463F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C90A-8961-4CC9-9D6D-20A4E25BF645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02D0-8AF5-43B7-BF1E-40D9EE545D6C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9EB4-EAC9-4627-983B-E59FC6CC9696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E691-8D51-40D7-ADDE-86BB9951EB8E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10B9-08EA-48F6-87FB-24A50381F617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4ADE-AF9A-4021-8562-8E6E70394BC6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FF22-D7E0-4F31-8175-074D9264811B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7A21-5AB1-422E-B053-35C0518B151B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304F-1B9E-443C-ADEC-2BB25D573F9E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5D77-85DA-46C1-9655-EFFBB4AE20F1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2A14-80C3-4878-872C-283B824B3532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81F7E-2921-423C-8231-8C59C8E623DB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74269" y="2401219"/>
            <a:ext cx="8915399" cy="210319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Практические </a:t>
            </a:r>
            <a:r>
              <a:rPr lang="ru-RU" sz="3200" b="1" dirty="0"/>
              <a:t>вопросы финансового планирования для привлечения государственной поддержки инвестиционных проектов</a:t>
            </a:r>
            <a:r>
              <a:rPr lang="ru-RU" sz="3200" dirty="0" smtClean="0"/>
              <a:t>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II Ежегодная </a:t>
            </a:r>
            <a:r>
              <a:rPr lang="ru-RU" b="1" dirty="0" err="1"/>
              <a:t>прокластерная</a:t>
            </a:r>
            <a:r>
              <a:rPr lang="ru-RU" b="1" dirty="0"/>
              <a:t> конференция</a:t>
            </a:r>
          </a:p>
          <a:p>
            <a:r>
              <a:rPr lang="ru-RU" b="1" dirty="0" smtClean="0"/>
              <a:t>Привлечение </a:t>
            </a:r>
            <a:r>
              <a:rPr lang="ru-RU" b="1" dirty="0"/>
              <a:t>финансов </a:t>
            </a:r>
            <a:r>
              <a:rPr lang="ru-RU" b="1" dirty="0" smtClean="0"/>
              <a:t>для </a:t>
            </a:r>
            <a:r>
              <a:rPr lang="ru-RU" b="1" dirty="0"/>
              <a:t>развития промышленных </a:t>
            </a:r>
            <a:r>
              <a:rPr lang="ru-RU" b="1" dirty="0" smtClean="0"/>
              <a:t>предприятий</a:t>
            </a:r>
          </a:p>
          <a:p>
            <a:r>
              <a:rPr lang="ru-RU" b="1" dirty="0" smtClean="0"/>
              <a:t>Декабрь 2019</a:t>
            </a:r>
            <a:endParaRPr lang="ru-RU" b="1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89213" y="897147"/>
            <a:ext cx="86855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Константин ПИГАЛОВ, </a:t>
            </a:r>
            <a:endParaRPr lang="en-US" sz="2800" b="1" dirty="0" smtClean="0"/>
          </a:p>
          <a:p>
            <a:r>
              <a:rPr lang="ru-RU" sz="2800" b="1" dirty="0" smtClean="0"/>
              <a:t>эксперт </a:t>
            </a:r>
            <a:r>
              <a:rPr lang="ru-RU" sz="2800" b="1" dirty="0"/>
              <a:t>по инвестиционному </a:t>
            </a:r>
            <a:r>
              <a:rPr lang="ru-RU" sz="2800" b="1" dirty="0" smtClean="0"/>
              <a:t>консалтингу</a:t>
            </a:r>
            <a:endParaRPr lang="en-US" sz="2800" b="1" dirty="0" smtClean="0"/>
          </a:p>
          <a:p>
            <a:r>
              <a:rPr lang="en-US" i="1" dirty="0" smtClean="0"/>
              <a:t>+7 910 794 60 01</a:t>
            </a:r>
            <a:r>
              <a:rPr lang="ru-RU" i="1" dirty="0" smtClean="0"/>
              <a:t>  </a:t>
            </a:r>
            <a:r>
              <a:rPr lang="en-US" i="1" dirty="0" smtClean="0"/>
              <a:t>Konstantin.pigalov@mail.ru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563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4382" y="1112809"/>
            <a:ext cx="8915399" cy="129396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Успехов в реализации проектов и получении господдержки !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74269" y="5631394"/>
            <a:ext cx="8915399" cy="588251"/>
          </a:xfrm>
        </p:spPr>
        <p:txBody>
          <a:bodyPr>
            <a:normAutofit/>
          </a:bodyPr>
          <a:lstStyle/>
          <a:p>
            <a:r>
              <a:rPr lang="ru-RU" sz="1200" b="1" dirty="0"/>
              <a:t>II Ежегодная </a:t>
            </a:r>
            <a:r>
              <a:rPr lang="ru-RU" sz="1200" b="1" dirty="0" err="1"/>
              <a:t>прокластерная</a:t>
            </a:r>
            <a:r>
              <a:rPr lang="ru-RU" sz="1200" b="1" dirty="0"/>
              <a:t> </a:t>
            </a:r>
            <a:r>
              <a:rPr lang="ru-RU" sz="1200" b="1" dirty="0" smtClean="0"/>
              <a:t>конференция Привлечение </a:t>
            </a:r>
            <a:r>
              <a:rPr lang="ru-RU" sz="1200" b="1" dirty="0"/>
              <a:t>финансов </a:t>
            </a:r>
            <a:r>
              <a:rPr lang="ru-RU" sz="1200" b="1" dirty="0" smtClean="0"/>
              <a:t>для </a:t>
            </a:r>
            <a:r>
              <a:rPr lang="ru-RU" sz="1200" b="1" dirty="0"/>
              <a:t>развития промышленных </a:t>
            </a:r>
            <a:r>
              <a:rPr lang="ru-RU" sz="1200" b="1" dirty="0" smtClean="0"/>
              <a:t>предприятий. Декабрь 2019</a:t>
            </a:r>
            <a:endParaRPr lang="ru-RU" sz="1200" b="1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74269" y="3438034"/>
            <a:ext cx="86855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Константин ПИГАЛОВ, </a:t>
            </a:r>
            <a:endParaRPr lang="en-US" sz="2800" b="1" dirty="0" smtClean="0"/>
          </a:p>
          <a:p>
            <a:r>
              <a:rPr lang="ru-RU" sz="2800" b="1" dirty="0" smtClean="0"/>
              <a:t>эксперт </a:t>
            </a:r>
            <a:r>
              <a:rPr lang="ru-RU" sz="2800" b="1" dirty="0"/>
              <a:t>по инвестиционному </a:t>
            </a:r>
            <a:r>
              <a:rPr lang="ru-RU" sz="2800" b="1" dirty="0" smtClean="0"/>
              <a:t>консалтингу</a:t>
            </a:r>
            <a:endParaRPr lang="en-US" sz="2800" b="1" dirty="0" smtClean="0"/>
          </a:p>
          <a:p>
            <a:r>
              <a:rPr lang="en-US" i="1" dirty="0" smtClean="0"/>
              <a:t>+7 910 794 60 01</a:t>
            </a:r>
            <a:r>
              <a:rPr lang="ru-RU" i="1" dirty="0" smtClean="0"/>
              <a:t>  </a:t>
            </a:r>
            <a:r>
              <a:rPr lang="en-US" i="1" dirty="0" smtClean="0"/>
              <a:t>Konstantin.pigalov@mail.ru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882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Финансовая модель проекта для бизнес-плана на господдержку. Этапы и сроки.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965128"/>
              </p:ext>
            </p:extLst>
          </p:nvPr>
        </p:nvGraphicFramePr>
        <p:xfrm>
          <a:off x="2589212" y="1828800"/>
          <a:ext cx="89154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749"/>
                <a:gridCol w="6133381"/>
                <a:gridCol w="17912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этапа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этапа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работ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сметы проекта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1-2 недели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структуры финансирования проекта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плана-графика</a:t>
                      </a:r>
                      <a:r>
                        <a:rPr lang="ru-RU" baseline="0" dirty="0" smtClean="0"/>
                        <a:t> проекта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 исходных данных для финансовой модели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2-4 недели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Финансовое моделирование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1-2 недели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Согласование расчетов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1-2 недели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Включение расчетов в бизнес-план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неделя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Экспертизы и доработки модели и БП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2-4 мес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Константин Пигалов +7</a:t>
            </a:r>
            <a:r>
              <a:rPr lang="en-US" dirty="0" smtClean="0"/>
              <a:t> </a:t>
            </a:r>
            <a:r>
              <a:rPr lang="ru-RU" dirty="0" smtClean="0"/>
              <a:t>910</a:t>
            </a:r>
            <a:r>
              <a:rPr lang="en-US" dirty="0" smtClean="0"/>
              <a:t> </a:t>
            </a:r>
            <a:r>
              <a:rPr lang="ru-RU" dirty="0" smtClean="0"/>
              <a:t>794</a:t>
            </a:r>
            <a:r>
              <a:rPr lang="en-US" dirty="0" smtClean="0"/>
              <a:t> </a:t>
            </a:r>
            <a:r>
              <a:rPr lang="ru-RU" dirty="0" smtClean="0"/>
              <a:t>60</a:t>
            </a:r>
            <a:r>
              <a:rPr lang="en-US" dirty="0" smtClean="0"/>
              <a:t> </a:t>
            </a:r>
            <a:r>
              <a:rPr lang="ru-RU" dirty="0" smtClean="0"/>
              <a:t>01 </a:t>
            </a:r>
            <a:r>
              <a:rPr lang="en-US" dirty="0" smtClean="0"/>
              <a:t>konstantin.pigalov@mail.ru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5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9293" y="165514"/>
            <a:ext cx="8911687" cy="766540"/>
          </a:xfrm>
        </p:spPr>
        <p:txBody>
          <a:bodyPr/>
          <a:lstStyle/>
          <a:p>
            <a:r>
              <a:rPr lang="ru-RU" dirty="0" smtClean="0"/>
              <a:t>Смета проекта. Структура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288145"/>
              </p:ext>
            </p:extLst>
          </p:nvPr>
        </p:nvGraphicFramePr>
        <p:xfrm>
          <a:off x="1638841" y="932054"/>
          <a:ext cx="10192139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600"/>
                <a:gridCol w="6824140"/>
                <a:gridCol w="1400370"/>
                <a:gridCol w="1356029"/>
              </a:tblGrid>
              <a:tr h="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Направление расходования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Господдержка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Софинансирование</a:t>
                      </a:r>
                      <a:endParaRPr lang="ru-RU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НИР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-/+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</a:t>
                      </a:r>
                      <a:endParaRPr lang="ru-RU" sz="12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Разработка</a:t>
                      </a:r>
                      <a:r>
                        <a:rPr lang="ru-RU" sz="1400" b="1" baseline="0" dirty="0" smtClean="0"/>
                        <a:t> нового продукта/технологии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</a:t>
                      </a:r>
                      <a:endParaRPr lang="ru-RU" sz="12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Приобретение/использование специального оборудования для</a:t>
                      </a:r>
                    </a:p>
                    <a:p>
                      <a:r>
                        <a:rPr lang="ru-RU" sz="1400" b="1" dirty="0" smtClean="0"/>
                        <a:t>ОКР/ОТР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</a:t>
                      </a:r>
                      <a:endParaRPr lang="ru-RU" sz="12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Разработка технико-экономического обоснования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</a:t>
                      </a:r>
                      <a:endParaRPr lang="ru-RU" sz="12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Приобретение прав на РИД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</a:t>
                      </a:r>
                      <a:endParaRPr lang="ru-RU" sz="12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Инжиниринговые услуги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</a:t>
                      </a:r>
                      <a:endParaRPr lang="ru-RU" sz="12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7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Приобретение* промышленного оборудования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</a:t>
                      </a:r>
                      <a:endParaRPr lang="ru-RU" sz="12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8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Общехозяйственные расходы по проекту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Не более 10% от Займа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</a:t>
                      </a:r>
                      <a:endParaRPr lang="ru-RU" sz="12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9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Строительство и реконструкция объектов капитального строительства и их приобретение</a:t>
                      </a:r>
                      <a:r>
                        <a:rPr lang="ru-RU" sz="1400" b="1" baseline="0" dirty="0" smtClean="0"/>
                        <a:t>, иное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нет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+</a:t>
                      </a:r>
                      <a:endParaRPr lang="ru-RU" sz="12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Расходы, связанные с производством и выводом на рынок пилотных</a:t>
                      </a:r>
                    </a:p>
                    <a:p>
                      <a:r>
                        <a:rPr lang="ru-RU" sz="1400" b="1" dirty="0" smtClean="0"/>
                        <a:t>партий продукции* (программа ФРП</a:t>
                      </a:r>
                      <a:r>
                        <a:rPr lang="ru-RU" sz="1400" b="1" baseline="0" dirty="0" smtClean="0"/>
                        <a:t> «Комплектующие»)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до 50% от суммы займа</a:t>
                      </a:r>
                    </a:p>
                    <a:p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+</a:t>
                      </a:r>
                      <a:endParaRPr lang="ru-RU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511575" y="6357494"/>
            <a:ext cx="7619999" cy="365125"/>
          </a:xfrm>
        </p:spPr>
        <p:txBody>
          <a:bodyPr/>
          <a:lstStyle/>
          <a:p>
            <a:r>
              <a:rPr lang="ru-RU" dirty="0" smtClean="0"/>
              <a:t>Константин Пигалов +79107946001 </a:t>
            </a:r>
            <a:r>
              <a:rPr lang="en-US" dirty="0" smtClean="0"/>
              <a:t>konstantin.pigalov@mail.ru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9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 нового продукта. </a:t>
            </a:r>
            <a:r>
              <a:rPr lang="ru-RU" dirty="0" smtClean="0"/>
              <a:t>Статьи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9637" y="1552575"/>
            <a:ext cx="8915400" cy="3777622"/>
          </a:xfrm>
        </p:spPr>
        <p:txBody>
          <a:bodyPr>
            <a:normAutofit fontScale="92500"/>
          </a:bodyPr>
          <a:lstStyle/>
          <a:p>
            <a:r>
              <a:rPr lang="ru-RU" dirty="0"/>
              <a:t>Опытно-конструкторские (ОКР) и опытно-технологические работы (ОТР);</a:t>
            </a:r>
          </a:p>
          <a:p>
            <a:r>
              <a:rPr lang="ru-RU" dirty="0"/>
              <a:t>Технические, производственно-технологические, маркетинговые тестирования и испытания;</a:t>
            </a:r>
          </a:p>
          <a:p>
            <a:r>
              <a:rPr lang="ru-RU" dirty="0"/>
              <a:t>Проведение патентных исследований (на патентную чистоту, выявление охраноспособных решений и др.), патентование разработанных решений, в т.ч. зарубежное патентование;</a:t>
            </a:r>
          </a:p>
          <a:p>
            <a:r>
              <a:rPr lang="ru-RU" dirty="0"/>
              <a:t>Сертификация, клинические испытания (клинические исследования) и другие обязательные для вывода продукта на рынок контрольно-сертификационные процедуры, а также зарубежные клинические исследования и испытания фармацевтической и медицинской продукции;</a:t>
            </a:r>
          </a:p>
          <a:p>
            <a:r>
              <a:rPr lang="ru-RU" dirty="0"/>
              <a:t>Приобретение расходных материалов для ОКР, ОТР, тестирования (в объеме до 20% от суммы займа);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92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Инжиниринг. Статьи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5529" y="1443486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обеспечение </a:t>
            </a:r>
            <a:r>
              <a:rPr lang="ru-RU" dirty="0"/>
              <a:t>необходимой адаптации технологического оборудования </a:t>
            </a:r>
            <a:r>
              <a:rPr lang="ru-RU" dirty="0" smtClean="0"/>
              <a:t>и инженерных </a:t>
            </a:r>
            <a:r>
              <a:rPr lang="ru-RU" dirty="0"/>
              <a:t>коммуникаций, включая разработку технической документации, </a:t>
            </a:r>
            <a:r>
              <a:rPr lang="ru-RU" dirty="0" smtClean="0"/>
              <a:t>для обеспечения </a:t>
            </a:r>
            <a:r>
              <a:rPr lang="ru-RU" dirty="0"/>
              <a:t>внедрения результатов разработок в серийное производство;</a:t>
            </a:r>
          </a:p>
          <a:p>
            <a:r>
              <a:rPr lang="ru-RU" dirty="0" smtClean="0"/>
              <a:t>проектно-изыскательские </a:t>
            </a:r>
            <a:r>
              <a:rPr lang="ru-RU" dirty="0"/>
              <a:t>работы, сбор исходных данных, </a:t>
            </a:r>
            <a:r>
              <a:rPr lang="ru-RU" dirty="0" smtClean="0"/>
              <a:t>разработка концепции </a:t>
            </a:r>
            <a:r>
              <a:rPr lang="ru-RU" dirty="0"/>
              <a:t>строительства/ремонта зданий, сооружений, коммуникаций </a:t>
            </a:r>
            <a:r>
              <a:rPr lang="ru-RU" dirty="0" smtClean="0"/>
              <a:t>для организации </a:t>
            </a:r>
            <a:r>
              <a:rPr lang="ru-RU" dirty="0"/>
              <a:t>производства;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проектной документации для объектов </a:t>
            </a:r>
            <a:r>
              <a:rPr lang="ru-RU" dirty="0" smtClean="0"/>
              <a:t>капитального строительства</a:t>
            </a:r>
            <a:r>
              <a:rPr lang="ru-RU" dirty="0"/>
              <a:t>, включая проведение экологической и иных необходимых экспертиз</a:t>
            </a:r>
            <a:r>
              <a:rPr lang="ru-RU" dirty="0" smtClean="0"/>
              <a:t>, получение </a:t>
            </a:r>
            <a:r>
              <a:rPr lang="ru-RU" dirty="0"/>
              <a:t>необходимых заключений санитарно-эпидемиологической, пожарной </a:t>
            </a:r>
            <a:r>
              <a:rPr lang="ru-RU" dirty="0" smtClean="0"/>
              <a:t>и др</a:t>
            </a:r>
            <a:r>
              <a:rPr lang="ru-RU" dirty="0"/>
              <a:t>. служб, подготовку и получение разрешения на </a:t>
            </a:r>
            <a:r>
              <a:rPr lang="ru-RU" dirty="0" smtClean="0"/>
              <a:t>осуществление градостроительной </a:t>
            </a:r>
            <a:r>
              <a:rPr lang="ru-RU" dirty="0"/>
              <a:t>деятельности;</a:t>
            </a:r>
          </a:p>
          <a:p>
            <a:r>
              <a:rPr lang="ru-RU" dirty="0" smtClean="0"/>
              <a:t>технологический </a:t>
            </a:r>
            <a:r>
              <a:rPr lang="ru-RU" dirty="0"/>
              <a:t>и ценовой аудит проектов (в сумме до 0,3% от </a:t>
            </a:r>
            <a:r>
              <a:rPr lang="ru-RU" dirty="0" smtClean="0"/>
              <a:t>общего бюджета </a:t>
            </a:r>
            <a:r>
              <a:rPr lang="ru-RU" dirty="0"/>
              <a:t>проекта, но не более 5 млн рублей).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2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расходов по проекту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Заработная плата сотрудников проекта</a:t>
            </a:r>
          </a:p>
          <a:p>
            <a:r>
              <a:rPr lang="ru-RU" dirty="0"/>
              <a:t>Работы и услуги</a:t>
            </a:r>
            <a:r>
              <a:rPr lang="ru-RU" dirty="0" smtClean="0"/>
              <a:t>, выполняемые </a:t>
            </a:r>
            <a:r>
              <a:rPr lang="ru-RU" dirty="0"/>
              <a:t>третьими </a:t>
            </a:r>
            <a:r>
              <a:rPr lang="ru-RU" dirty="0" smtClean="0"/>
              <a:t>лицами</a:t>
            </a:r>
          </a:p>
          <a:p>
            <a:r>
              <a:rPr lang="ru-RU" dirty="0"/>
              <a:t>Материалы и </a:t>
            </a:r>
            <a:r>
              <a:rPr lang="ru-RU" dirty="0" smtClean="0"/>
              <a:t>комплектующие</a:t>
            </a:r>
          </a:p>
          <a:p>
            <a:r>
              <a:rPr lang="ru-RU" dirty="0"/>
              <a:t>Приобретение оборудования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5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2977" y="170924"/>
            <a:ext cx="8911687" cy="1280890"/>
          </a:xfrm>
        </p:spPr>
        <p:txBody>
          <a:bodyPr/>
          <a:lstStyle/>
          <a:p>
            <a:r>
              <a:rPr lang="ru-RU" dirty="0" smtClean="0"/>
              <a:t>Исходные данные для финансовой модели. Поквартально.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2976" y="1451814"/>
            <a:ext cx="9311529" cy="468399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Смета проекта</a:t>
            </a:r>
          </a:p>
          <a:p>
            <a:r>
              <a:rPr lang="ru-RU" dirty="0"/>
              <a:t>Источники финансирования</a:t>
            </a:r>
          </a:p>
          <a:p>
            <a:r>
              <a:rPr lang="ru-RU" dirty="0" smtClean="0"/>
              <a:t>План-график проекта</a:t>
            </a:r>
          </a:p>
          <a:p>
            <a:r>
              <a:rPr lang="ru-RU" dirty="0" smtClean="0"/>
              <a:t>План продаж проекта (количество, цены)</a:t>
            </a:r>
          </a:p>
          <a:p>
            <a:r>
              <a:rPr lang="ru-RU" dirty="0" smtClean="0"/>
              <a:t>Калькуляция прямых расходов на 1 ед. продукции проекта(количество, цена)</a:t>
            </a:r>
          </a:p>
          <a:p>
            <a:r>
              <a:rPr lang="ru-RU" dirty="0" smtClean="0"/>
              <a:t>План по персоналу проекта (штатное расписание, зарплаты, график численности)</a:t>
            </a:r>
          </a:p>
          <a:p>
            <a:r>
              <a:rPr lang="ru-RU" dirty="0" smtClean="0"/>
              <a:t>Накладные расходы проекта()</a:t>
            </a:r>
          </a:p>
          <a:p>
            <a:r>
              <a:rPr lang="ru-RU" dirty="0" smtClean="0"/>
              <a:t>Оборотный капитал проекта (оборачиваемость – запасы, </a:t>
            </a:r>
            <a:r>
              <a:rPr lang="ru-RU" dirty="0" err="1" smtClean="0"/>
              <a:t>дебиторка</a:t>
            </a:r>
            <a:r>
              <a:rPr lang="ru-RU" dirty="0" smtClean="0"/>
              <a:t>, </a:t>
            </a:r>
            <a:r>
              <a:rPr lang="ru-RU" dirty="0" err="1" smtClean="0"/>
              <a:t>кредиторка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Бухгалтерская отчетность Заемщика, вкл. Амортизацию</a:t>
            </a:r>
          </a:p>
          <a:p>
            <a:r>
              <a:rPr lang="ru-RU" dirty="0" smtClean="0"/>
              <a:t>Справка о текущих кредитах и займах, график погашения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62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57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Финансовая модель проекта. Состав 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9955" y="1391727"/>
            <a:ext cx="9425646" cy="4612257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Предпосылки и исходные данные</a:t>
            </a:r>
          </a:p>
          <a:p>
            <a:r>
              <a:rPr lang="ru-RU" sz="2400" dirty="0" smtClean="0"/>
              <a:t>График капитальных вложений</a:t>
            </a:r>
          </a:p>
          <a:p>
            <a:r>
              <a:rPr lang="ru-RU" sz="2400" dirty="0" smtClean="0"/>
              <a:t>График финансирования</a:t>
            </a:r>
          </a:p>
          <a:p>
            <a:r>
              <a:rPr lang="ru-RU" sz="2400" dirty="0" smtClean="0"/>
              <a:t>График выручки и затрат</a:t>
            </a:r>
          </a:p>
          <a:p>
            <a:r>
              <a:rPr lang="ru-RU" sz="2400" dirty="0" smtClean="0"/>
              <a:t>Прогнозная отчетность (БДР, БДДС, Баланс) – проект/заемщик/заемщик с проектом</a:t>
            </a:r>
          </a:p>
          <a:p>
            <a:r>
              <a:rPr lang="ru-RU" sz="2400" dirty="0" smtClean="0"/>
              <a:t>Расчеты инвестиционной привлекательности </a:t>
            </a:r>
            <a:r>
              <a:rPr lang="en-US" sz="2400" dirty="0" smtClean="0"/>
              <a:t>(NPV,PBP, IRR </a:t>
            </a:r>
            <a:r>
              <a:rPr lang="ru-RU" sz="2400" dirty="0" smtClean="0"/>
              <a:t>и др.)</a:t>
            </a:r>
          </a:p>
          <a:p>
            <a:r>
              <a:rPr lang="ru-RU" sz="2400" dirty="0" smtClean="0"/>
              <a:t>Ключевые финансовые коэффициенты</a:t>
            </a:r>
          </a:p>
          <a:p>
            <a:r>
              <a:rPr lang="ru-RU" sz="2400" dirty="0" smtClean="0"/>
              <a:t>Иллюстрации и таблицы для бизнес-плана и Заявки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Константин Пигалов +79107946001 </a:t>
            </a:r>
            <a:r>
              <a:rPr lang="en-US" smtClean="0"/>
              <a:t>konstantin.pigalov@mail.ru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19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4955" y="329899"/>
            <a:ext cx="8911687" cy="1280890"/>
          </a:xfrm>
        </p:spPr>
        <p:txBody>
          <a:bodyPr/>
          <a:lstStyle/>
          <a:p>
            <a:r>
              <a:rPr lang="ru-RU" dirty="0" smtClean="0"/>
              <a:t>Финансовое планирование для господдержки. Участники процесса.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1510" y="1610788"/>
            <a:ext cx="9402225" cy="441907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Заявитель проекта. </a:t>
            </a:r>
          </a:p>
          <a:p>
            <a:pPr lvl="1"/>
            <a:r>
              <a:rPr lang="ru-RU" dirty="0" smtClean="0"/>
              <a:t>Директор/руководитель проекта</a:t>
            </a:r>
          </a:p>
          <a:p>
            <a:pPr lvl="1"/>
            <a:r>
              <a:rPr lang="ru-RU" dirty="0" smtClean="0"/>
              <a:t>Финансовый директор/экономист</a:t>
            </a:r>
          </a:p>
          <a:p>
            <a:pPr lvl="1"/>
            <a:r>
              <a:rPr lang="ru-RU" dirty="0" smtClean="0"/>
              <a:t>Бухгалтерия</a:t>
            </a:r>
          </a:p>
          <a:p>
            <a:pPr lvl="1"/>
            <a:r>
              <a:rPr lang="ru-RU" dirty="0" smtClean="0"/>
              <a:t>Координатор</a:t>
            </a:r>
          </a:p>
          <a:p>
            <a:pPr lvl="1"/>
            <a:r>
              <a:rPr lang="ru-RU" dirty="0" smtClean="0"/>
              <a:t>Технический  директор проекта</a:t>
            </a:r>
          </a:p>
          <a:p>
            <a:r>
              <a:rPr lang="ru-RU" dirty="0" smtClean="0"/>
              <a:t>Консультанты</a:t>
            </a:r>
          </a:p>
          <a:p>
            <a:pPr lvl="1"/>
            <a:r>
              <a:rPr lang="ru-RU" dirty="0" smtClean="0"/>
              <a:t>Эксперт по инвестиционному планированию</a:t>
            </a:r>
          </a:p>
          <a:p>
            <a:pPr lvl="1"/>
            <a:r>
              <a:rPr lang="ru-RU" dirty="0" smtClean="0"/>
              <a:t>Эксперт по управлению и маркетингу</a:t>
            </a:r>
          </a:p>
          <a:p>
            <a:r>
              <a:rPr lang="ru-RU" dirty="0" smtClean="0"/>
              <a:t>Эксперты структур господдержки </a:t>
            </a:r>
          </a:p>
          <a:p>
            <a:pPr lvl="1"/>
            <a:r>
              <a:rPr lang="ru-RU" dirty="0" smtClean="0"/>
              <a:t>Экспресс-оценка </a:t>
            </a:r>
            <a:r>
              <a:rPr lang="ru-RU" dirty="0"/>
              <a:t>Заявки;</a:t>
            </a:r>
          </a:p>
          <a:p>
            <a:pPr lvl="1"/>
            <a:r>
              <a:rPr lang="ru-RU" dirty="0" smtClean="0"/>
              <a:t>Входная </a:t>
            </a:r>
            <a:r>
              <a:rPr lang="ru-RU" dirty="0"/>
              <a:t>экспертиза Заявки;</a:t>
            </a:r>
          </a:p>
          <a:p>
            <a:pPr lvl="1"/>
            <a:r>
              <a:rPr lang="ru-RU" dirty="0" smtClean="0"/>
              <a:t>Комплексная </a:t>
            </a:r>
            <a:r>
              <a:rPr lang="ru-RU" dirty="0"/>
              <a:t>экспертиза Заявки</a:t>
            </a:r>
            <a:r>
              <a:rPr lang="ru-RU" dirty="0" smtClean="0"/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Константин Пигалов +79107946001 </a:t>
            </a:r>
            <a:r>
              <a:rPr lang="en-US" dirty="0" smtClean="0"/>
              <a:t>konstantin.pigalov@mail.ru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2356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698</Words>
  <Application>Microsoft Office PowerPoint</Application>
  <PresentationFormat>Произвольный</PresentationFormat>
  <Paragraphs>155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Практические вопросы финансового планирования для привлечения государственной поддержки инвестиционных проектов.</vt:lpstr>
      <vt:lpstr>Финансовая модель проекта для бизнес-плана на господдержку. Этапы и сроки.</vt:lpstr>
      <vt:lpstr>Смета проекта. Структура</vt:lpstr>
      <vt:lpstr>Разработка нового продукта. Статьи</vt:lpstr>
      <vt:lpstr>Инжиниринг. Статьи</vt:lpstr>
      <vt:lpstr>Виды расходов по проекту</vt:lpstr>
      <vt:lpstr>Исходные данные для финансовой модели. Поквартально.</vt:lpstr>
      <vt:lpstr>Финансовая модель проекта. Состав .</vt:lpstr>
      <vt:lpstr>Финансовое планирование для господдержки. Участники процесса.</vt:lpstr>
      <vt:lpstr>Успехов в реализации проектов и получении господдержки !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вопросы финансового планирования для привлечения государственной поддержки инвестиционных проектов.</dc:title>
  <dc:creator>RePack by Diakov</dc:creator>
  <cp:lastModifiedBy>Кудрявцева Галина Павловна</cp:lastModifiedBy>
  <cp:revision>10</cp:revision>
  <dcterms:created xsi:type="dcterms:W3CDTF">2019-12-16T08:40:18Z</dcterms:created>
  <dcterms:modified xsi:type="dcterms:W3CDTF">2019-12-16T10:22:54Z</dcterms:modified>
</cp:coreProperties>
</file>