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3"/>
  </p:notesMasterIdLst>
  <p:sldIdLst>
    <p:sldId id="350" r:id="rId2"/>
    <p:sldId id="256" r:id="rId3"/>
    <p:sldId id="257" r:id="rId4"/>
    <p:sldId id="328" r:id="rId5"/>
    <p:sldId id="329" r:id="rId6"/>
    <p:sldId id="332" r:id="rId7"/>
    <p:sldId id="333" r:id="rId8"/>
    <p:sldId id="334" r:id="rId9"/>
    <p:sldId id="348" r:id="rId10"/>
    <p:sldId id="349" r:id="rId11"/>
    <p:sldId id="346" r:id="rId1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F816309-C42B-40DF-B20C-537C30C992E4}">
          <p14:sldIdLst>
            <p14:sldId id="350"/>
            <p14:sldId id="256"/>
            <p14:sldId id="257"/>
            <p14:sldId id="328"/>
            <p14:sldId id="329"/>
            <p14:sldId id="332"/>
            <p14:sldId id="333"/>
            <p14:sldId id="334"/>
            <p14:sldId id="348"/>
            <p14:sldId id="349"/>
            <p14:sldId id="3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66FF"/>
    <a:srgbClr val="DC7916"/>
    <a:srgbClr val="F1FD59"/>
    <a:srgbClr val="C00000"/>
    <a:srgbClr val="196BC5"/>
    <a:srgbClr val="EB9239"/>
    <a:srgbClr val="FF9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552" autoAdjust="0"/>
  </p:normalViewPr>
  <p:slideViewPr>
    <p:cSldViewPr>
      <p:cViewPr>
        <p:scale>
          <a:sx n="66" d="100"/>
          <a:sy n="66" d="100"/>
        </p:scale>
        <p:origin x="-930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64634732554469"/>
          <c:y val="8.2268294945885154E-2"/>
          <c:w val="0.72524378930714617"/>
          <c:h val="0.648806021170910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11 месяцев 2016 года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8.6561615853180587E-3"/>
                  <c:y val="-2.314852436511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84242377977089E-2"/>
                  <c:y val="-2.1219480668020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148282774306604E-2"/>
                  <c:y val="-1.929043697092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Товарооборот</c:v>
                </c:pt>
                <c:pt idx="1">
                  <c:v>Экспорт </c:v>
                </c:pt>
                <c:pt idx="2">
                  <c:v>Импорт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2.2999999999999998</c:v>
                </c:pt>
                <c:pt idx="2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11 месяцев 2017 года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1640403963295148E-2"/>
                  <c:y val="-1.7361393273834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40403963295148E-2"/>
                  <c:y val="-1.1574262182556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40403963295148E-2"/>
                  <c:y val="-1.3503305879649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Товарооборот</c:v>
                </c:pt>
                <c:pt idx="1">
                  <c:v>Экспорт </c:v>
                </c:pt>
                <c:pt idx="2">
                  <c:v>Импорт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3.4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37056"/>
        <c:axId val="5120768"/>
        <c:axId val="80633344"/>
      </c:bar3DChart>
      <c:catAx>
        <c:axId val="503705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120768"/>
        <c:crosses val="autoZero"/>
        <c:auto val="0"/>
        <c:lblAlgn val="ctr"/>
        <c:lblOffset val="50"/>
        <c:noMultiLvlLbl val="0"/>
      </c:catAx>
      <c:valAx>
        <c:axId val="512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037056"/>
        <c:crossesAt val="1"/>
        <c:crossBetween val="between"/>
      </c:valAx>
      <c:serAx>
        <c:axId val="80633344"/>
        <c:scaling>
          <c:orientation val="minMax"/>
        </c:scaling>
        <c:delete val="1"/>
        <c:axPos val="b"/>
        <c:majorTickMark val="out"/>
        <c:minorTickMark val="none"/>
        <c:tickLblPos val="nextTo"/>
        <c:crossAx val="5120768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626146049778848"/>
          <c:y val="9.4091907979126158E-2"/>
          <c:w val="0.29024607826853122"/>
          <c:h val="0.11512860589946269"/>
        </c:manualLayout>
      </c:layout>
      <c:overlay val="0"/>
      <c:spPr>
        <a:solidFill>
          <a:schemeClr val="bg1">
            <a:lumMod val="85000"/>
          </a:schemeClr>
        </a:solidFill>
      </c:spPr>
      <c:txPr>
        <a:bodyPr/>
        <a:lstStyle/>
        <a:p>
          <a:pPr>
            <a:defRPr sz="16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434702180093175E-2"/>
          <c:y val="2.2209596943623181E-2"/>
          <c:w val="0.93065916288897732"/>
          <c:h val="0.76756727551105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 rot="0" anchor="ctr" anchorCtr="0"/>
              <a:lstStyle/>
              <a:p>
                <a:pPr>
                  <a:defRPr sz="1800" b="1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Беларусь</c:v>
                </c:pt>
                <c:pt idx="1">
                  <c:v>Украина</c:v>
                </c:pt>
                <c:pt idx="2">
                  <c:v>Германия</c:v>
                </c:pt>
                <c:pt idx="3">
                  <c:v>Финляндия</c:v>
                </c:pt>
                <c:pt idx="4">
                  <c:v>Нидерланды</c:v>
                </c:pt>
                <c:pt idx="5">
                  <c:v>Китай</c:v>
                </c:pt>
                <c:pt idx="6">
                  <c:v>Казахстан</c:v>
                </c:pt>
                <c:pt idx="7">
                  <c:v>Турция</c:v>
                </c:pt>
                <c:pt idx="8">
                  <c:v>Франция</c:v>
                </c:pt>
                <c:pt idx="9">
                  <c:v>Австрия</c:v>
                </c:pt>
                <c:pt idx="10">
                  <c:v>Польша</c:v>
                </c:pt>
                <c:pt idx="11">
                  <c:v>Чехия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930</c:v>
                </c:pt>
                <c:pt idx="1">
                  <c:v>480</c:v>
                </c:pt>
                <c:pt idx="2">
                  <c:v>470</c:v>
                </c:pt>
                <c:pt idx="3">
                  <c:v>450</c:v>
                </c:pt>
                <c:pt idx="4">
                  <c:v>430</c:v>
                </c:pt>
                <c:pt idx="5">
                  <c:v>390</c:v>
                </c:pt>
                <c:pt idx="6">
                  <c:v>210</c:v>
                </c:pt>
                <c:pt idx="7">
                  <c:v>200</c:v>
                </c:pt>
                <c:pt idx="8">
                  <c:v>190</c:v>
                </c:pt>
                <c:pt idx="9">
                  <c:v>170</c:v>
                </c:pt>
                <c:pt idx="10">
                  <c:v>145</c:v>
                </c:pt>
                <c:pt idx="11">
                  <c:v>140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37280"/>
        <c:axId val="4740224"/>
        <c:axId val="0"/>
      </c:bar3DChart>
      <c:catAx>
        <c:axId val="47372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/>
        <c:numFmt formatCode="General" sourceLinked="1"/>
        <c:majorTickMark val="in"/>
        <c:minorTickMark val="none"/>
        <c:tickLblPos val="low"/>
        <c:txPr>
          <a:bodyPr rot="-1980000" vert="horz"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40224"/>
        <c:crosses val="autoZero"/>
        <c:auto val="1"/>
        <c:lblAlgn val="ctr"/>
        <c:lblOffset val="100"/>
        <c:tickLblSkip val="1"/>
        <c:noMultiLvlLbl val="0"/>
      </c:catAx>
      <c:valAx>
        <c:axId val="47402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37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0.27566</cdr:x>
      <cdr:y>0.06132</cdr:y>
    </cdr:from>
    <cdr:to>
      <cdr:x>0.77314</cdr:x>
      <cdr:y>0.09811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96060" y="360040"/>
          <a:ext cx="288032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0.27566</cdr:x>
      <cdr:y>0.02453</cdr:y>
    </cdr:from>
    <cdr:to>
      <cdr:x>0.63633</cdr:x>
      <cdr:y>0.08585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96060" y="144016"/>
          <a:ext cx="20882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0.19307</cdr:x>
      <cdr:y>0.64236</cdr:y>
    </cdr:from>
    <cdr:to>
      <cdr:x>0.35149</cdr:x>
      <cdr:y>0.70312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04156" y="3960172"/>
          <a:ext cx="1152128" cy="374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(144%)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0.37129</cdr:x>
      <cdr:y>0.66572</cdr:y>
    </cdr:from>
    <cdr:to>
      <cdr:x>0.55394</cdr:x>
      <cdr:y>0.72444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00300" y="4104188"/>
          <a:ext cx="1328373" cy="362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(146%)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0.71923</cdr:x>
      <cdr:y>0.68186</cdr:y>
    </cdr:from>
    <cdr:to>
      <cdr:x>1</cdr:x>
      <cdr:y>0.76314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294074" y="4228490"/>
          <a:ext cx="18002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0.59901</cdr:x>
      <cdr:y>0.69241</cdr:y>
    </cdr:from>
    <cdr:to>
      <cdr:x>0.72772</cdr:x>
      <cdr:y>0.75901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56484" y="4268726"/>
          <a:ext cx="936104" cy="410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(142%)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D7C41-2975-4607-BEB2-62EBB6C69304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373B0-ACA2-47EE-9DD0-448AF70F9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3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373B0-ACA2-47EE-9DD0-448AF70F9A1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3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373B0-ACA2-47EE-9DD0-448AF70F9A1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31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373B0-ACA2-47EE-9DD0-448AF70F9A1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9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373B0-ACA2-47EE-9DD0-448AF70F9A1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373B0-ACA2-47EE-9DD0-448AF70F9A1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108-43D1-4564-A98A-77E4E069A998}" type="datetime1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46AAFD-EC34-4D64-B083-8A11893D9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8A81-A358-4705-87C8-81D30F9D2380}" type="datetime1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AAFD-EC34-4D64-B083-8A11893D9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94A-DDAF-4C4D-BCD2-C2000969EF4D}" type="datetime1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AAFD-EC34-4D64-B083-8A11893D9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A7F5-00CC-4503-A63A-3305968D7104}" type="datetime1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AAFD-EC34-4D64-B083-8A11893D9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B675-C76D-49C5-BC3C-3FB684404D4E}" type="datetime1">
              <a:rPr lang="ru-RU" smtClean="0"/>
              <a:t>07.02.2018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46AAFD-EC34-4D64-B083-8A11893D9D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9369-8D83-4EAD-B4C7-C59B49BE82D4}" type="datetime1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AAFD-EC34-4D64-B083-8A11893D9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707A-AD91-4AAC-B7EA-95597108828D}" type="datetime1">
              <a:rPr lang="ru-RU" smtClean="0"/>
              <a:t>07.02.2018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AAFD-EC34-4D64-B083-8A11893D9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CE5B-C7BA-48A0-8D11-5350ABFDED68}" type="datetime1">
              <a:rPr lang="ru-RU" smtClean="0"/>
              <a:t>07.02.2018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AAFD-EC34-4D64-B083-8A11893D9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7A4A-4970-4A6D-ACC8-5ED96ED6C169}" type="datetime1">
              <a:rPr lang="ru-RU" smtClean="0"/>
              <a:t>07.02.2018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AAFD-EC34-4D64-B083-8A11893D9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8577-D7FA-4736-9EA6-CB92B71F573F}" type="datetime1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AAFD-EC34-4D64-B083-8A11893D9D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5406-91A4-4733-BA5C-14A2541FC897}" type="datetime1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46AAFD-EC34-4D64-B083-8A11893D9D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B927867-2DD2-4007-8148-4C6CFC5D90B3}" type="datetime1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746AAFD-EC34-4D64-B083-8A11893D9D8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s://upload.wikimedia.org/wikipedia/commons/6/69/Rostov_oblast_coa.png" TargetMode="External"/><Relationship Id="rId13" Type="http://schemas.openxmlformats.org/officeDocument/2006/relationships/image" Target="../media/image26.jpeg"/><Relationship Id="rId3" Type="http://schemas.openxmlformats.org/officeDocument/2006/relationships/image" Target="https://upload.wikimedia.org/wikipedia/commons/thumb/b/bb/Coat_of_Arms_of_Moscow.svg/574px-Coat_of_Arms_of_Moscow.svg.png" TargetMode="External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27.jpeg"/><Relationship Id="rId10" Type="http://schemas.openxmlformats.org/officeDocument/2006/relationships/image" Target="https://upload.wikimedia.org/wikipedia/commons/thumb/5/58/Coat_of_arms_of_Kaluga_Oblast.svg/655px-Coat_of_arms_of_Kaluga_Oblast.svg.png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542" y="3284984"/>
            <a:ext cx="8640960" cy="57606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трек: Сделано в России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21978"/>
            <a:ext cx="9144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внешних связей Правительства Нижегородской области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542" y="573325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Технопарк «Анкудиновка»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февраля 2018 г.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user\Downloads\Герб НО_HD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95" y="476672"/>
            <a:ext cx="2267654" cy="229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542" y="396297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департамента внешних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связей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Нижегородской области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О.Ю.Гусевой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01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21978"/>
            <a:ext cx="9144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внешних связей Правительства Нижегородской области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8700" y="140439"/>
            <a:ext cx="759112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мероприятия для участия нижегородских предприятий, проводимые в Республике Беларусь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138" y="1484784"/>
            <a:ext cx="810794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Белорусский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промышленный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форум;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выставка-ярмарка по оптовой продаже товаров легкой и текстильной промышленности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BelTexIndusry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Белорусская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агропромышленная неделя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Минске;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многоотраслевая выставка-ярмарка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Брест.Содружество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Бресте;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инвестиционный форум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Витебске;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универсальная выставка-ярмарка «Весна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Гомеле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Гомельский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экономический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форум;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Республиканская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выставка-ярмарка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Еврорегион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«Неман»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Гродно;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инвестиционный форум «Мельница успеха» в Могилевской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специализированная выставка «Здравоохранение Беларуси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61002" y="6421976"/>
            <a:ext cx="432000" cy="360000"/>
          </a:xfrm>
        </p:spPr>
        <p:txBody>
          <a:bodyPr/>
          <a:lstStyle/>
          <a:p>
            <a:pPr algn="ctr"/>
            <a:fld id="{6746AAFD-EC34-4D64-B083-8A11893D9D82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user\Downloads\Герб НО_HD-001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" y="1332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5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61002" y="6421976"/>
            <a:ext cx="432000" cy="360000"/>
          </a:xfrm>
        </p:spPr>
        <p:txBody>
          <a:bodyPr/>
          <a:lstStyle/>
          <a:p>
            <a:pPr algn="ctr"/>
            <a:fld id="{6746AAFD-EC34-4D64-B083-8A11893D9D82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11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1740" y="327772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21978"/>
            <a:ext cx="9144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внешних связей Правительства Нижегородской области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user\Downloads\Герб НО_HD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95" y="476672"/>
            <a:ext cx="2267654" cy="229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3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73" y="3429000"/>
            <a:ext cx="8568952" cy="122413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2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международного и межрегионального сотрудничества </a:t>
            </a:r>
            <a:r>
              <a:rPr lang="ru-RU" sz="22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</a:t>
            </a:r>
            <a:r>
              <a:rPr lang="ru-RU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21978"/>
            <a:ext cx="9144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внешних связей Правительства Нижегородской области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user\Downloads\Герб НО_HD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95" y="476672"/>
            <a:ext cx="2267654" cy="229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0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21978"/>
            <a:ext cx="9144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внешних связей Правительства Нижегородской области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60000" y="6422400"/>
            <a:ext cx="360000" cy="360000"/>
          </a:xfrm>
        </p:spPr>
        <p:txBody>
          <a:bodyPr/>
          <a:lstStyle/>
          <a:p>
            <a:pPr algn="ctr"/>
            <a:fld id="{6746AAFD-EC34-4D64-B083-8A11893D9D82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45941666"/>
              </p:ext>
            </p:extLst>
          </p:nvPr>
        </p:nvGraphicFramePr>
        <p:xfrm>
          <a:off x="935596" y="548698"/>
          <a:ext cx="7272808" cy="616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33296" y="133200"/>
            <a:ext cx="7552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основных показателей товарооборота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11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г. и 11 месяцев 2017 г. (млрд долл.)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41" y="5221649"/>
            <a:ext cx="8961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11 месяцев 2017 года внешнеторговый оборот Нижегородской области увеличился почти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1,5 раза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общероссийских показателей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темпов роста товарооборота почти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C:\Users\user\Downloads\Герб НО_HD-00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" y="1332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4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21978"/>
            <a:ext cx="9144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внешних связей Правительства Нижегородской области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3296" y="133200"/>
            <a:ext cx="7859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товарооборота Нижегородской области с зарубежными странами-торговыми партнерами 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2017 года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(млн долл.)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35570849"/>
              </p:ext>
            </p:extLst>
          </p:nvPr>
        </p:nvGraphicFramePr>
        <p:xfrm>
          <a:off x="396549" y="1556792"/>
          <a:ext cx="8350902" cy="410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60000" y="6422400"/>
            <a:ext cx="360000" cy="360000"/>
          </a:xfrm>
        </p:spPr>
        <p:txBody>
          <a:bodyPr/>
          <a:lstStyle/>
          <a:p>
            <a:pPr algn="ctr"/>
            <a:fld id="{6746AAFD-EC34-4D64-B083-8A11893D9D82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4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user\Downloads\Герб НО_HD-001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" y="1332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9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21978"/>
            <a:ext cx="9144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внешних связей Правительства Нижегородской области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185" y="250317"/>
            <a:ext cx="7591125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Бизнес-миссии иностранных делегаций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138" y="2420888"/>
            <a:ext cx="81079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итогам 2017 года 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линии Правительства регион посетили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 бизнес-миссий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стран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Наиболее крупные из них прибыли из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Германии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Дании, Мальты,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Нидерландов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Финляндии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Южной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61002" y="6421976"/>
            <a:ext cx="432000" cy="360000"/>
          </a:xfrm>
        </p:spPr>
        <p:txBody>
          <a:bodyPr/>
          <a:lstStyle/>
          <a:p>
            <a:pPr algn="ctr"/>
            <a:fld id="{6746AAFD-EC34-4D64-B083-8A11893D9D82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5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user\Downloads\Герб НО_HD-001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" y="1332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8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21978"/>
            <a:ext cx="9144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внешних связей Правительства Нижегородской области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8700" y="352367"/>
            <a:ext cx="759112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3200" y="1033200"/>
            <a:ext cx="8363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Планируется активизировать взаимодействие с: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61002" y="6421976"/>
            <a:ext cx="432000" cy="360000"/>
          </a:xfrm>
        </p:spPr>
        <p:txBody>
          <a:bodyPr/>
          <a:lstStyle/>
          <a:p>
            <a:pPr algn="ctr"/>
            <a:fld id="{6746AAFD-EC34-4D64-B083-8A11893D9D82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6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user\Downloads\Герб НО_HD-001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" y="1332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79021" y="4225986"/>
            <a:ext cx="1295391" cy="1044060"/>
            <a:chOff x="496938" y="1944677"/>
            <a:chExt cx="1295391" cy="10440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3738" y="1944677"/>
              <a:ext cx="1080000" cy="607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96938" y="2588627"/>
              <a:ext cx="129539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Австрией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496118" y="4966296"/>
            <a:ext cx="1484375" cy="1044060"/>
            <a:chOff x="416260" y="1944677"/>
            <a:chExt cx="1484375" cy="104406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3738" y="1944677"/>
              <a:ext cx="1080000" cy="607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16260" y="2588627"/>
              <a:ext cx="14843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Германией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776849" y="5256992"/>
            <a:ext cx="1944216" cy="1080510"/>
            <a:chOff x="150151" y="1908227"/>
            <a:chExt cx="1944216" cy="108051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870" y="1908227"/>
              <a:ext cx="1019736" cy="680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50151" y="2588627"/>
              <a:ext cx="194421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Нидерландами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896104" y="5000976"/>
            <a:ext cx="1944215" cy="1136471"/>
            <a:chOff x="234106" y="1908227"/>
            <a:chExt cx="1944215" cy="113647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0138" y="1908227"/>
              <a:ext cx="1080000" cy="81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34106" y="2644588"/>
              <a:ext cx="194421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Финляндией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601659" y="5212024"/>
            <a:ext cx="1474079" cy="1080510"/>
            <a:chOff x="436500" y="1908227"/>
            <a:chExt cx="1474079" cy="108051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540" y="1908227"/>
              <a:ext cx="1080000" cy="7201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436500" y="2588627"/>
              <a:ext cx="147407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Францией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488679" y="4189536"/>
            <a:ext cx="1296144" cy="1080510"/>
            <a:chOff x="483545" y="1908227"/>
            <a:chExt cx="1296144" cy="108051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438" y="1908227"/>
              <a:ext cx="1020600" cy="680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83545" y="2588627"/>
              <a:ext cx="12961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Чехией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86716" y="3048225"/>
            <a:ext cx="1109401" cy="1080510"/>
            <a:chOff x="603737" y="1908227"/>
            <a:chExt cx="1109401" cy="1080510"/>
          </a:xfrm>
        </p:grpSpPr>
        <p:pic>
          <p:nvPicPr>
            <p:cNvPr id="28" name="Picture 2" descr="C:\Users\user\Desktop\Китай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38" y="1908227"/>
              <a:ext cx="1080000" cy="680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03737" y="2588627"/>
              <a:ext cx="110940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Китаем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258721" y="1873424"/>
            <a:ext cx="1109948" cy="1080510"/>
            <a:chOff x="603738" y="1908227"/>
            <a:chExt cx="1109948" cy="1080510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686" y="1908227"/>
              <a:ext cx="1080000" cy="7203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03738" y="2588627"/>
              <a:ext cx="110994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Индией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683596" y="2439533"/>
            <a:ext cx="1093253" cy="1048355"/>
            <a:chOff x="603737" y="1940382"/>
            <a:chExt cx="1093253" cy="1048355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3738" y="1940382"/>
              <a:ext cx="1080000" cy="6160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603737" y="2588627"/>
              <a:ext cx="109325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Ираном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654997" y="1873424"/>
            <a:ext cx="1296144" cy="1080510"/>
            <a:chOff x="483545" y="1908227"/>
            <a:chExt cx="1296144" cy="1080510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438" y="1908227"/>
              <a:ext cx="108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483545" y="2588627"/>
              <a:ext cx="12961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Турцией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328211" y="2361480"/>
            <a:ext cx="1093253" cy="1388286"/>
            <a:chOff x="603737" y="1908227"/>
            <a:chExt cx="1093253" cy="1388286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4457" y="1908227"/>
              <a:ext cx="1018562" cy="680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603737" y="2588627"/>
              <a:ext cx="109325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Южной Кореей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7476559" y="3041880"/>
            <a:ext cx="1296144" cy="1080510"/>
            <a:chOff x="483545" y="1908227"/>
            <a:chExt cx="1296144" cy="1080510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687" y="1908227"/>
              <a:ext cx="1020101" cy="680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483545" y="2588627"/>
              <a:ext cx="12961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Японией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492316" y="3141759"/>
            <a:ext cx="2147426" cy="1739932"/>
            <a:chOff x="3286374" y="3741000"/>
            <a:chExt cx="2147426" cy="1739932"/>
          </a:xfrm>
        </p:grpSpPr>
        <p:sp>
          <p:nvSpPr>
            <p:cNvPr id="46" name="TextBox 45"/>
            <p:cNvSpPr txBox="1"/>
            <p:nvPr/>
          </p:nvSpPr>
          <p:spPr>
            <a:xfrm>
              <a:off x="3286374" y="4773046"/>
              <a:ext cx="21474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Нижегородская область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7" name="Picture 3" descr="C:\Users\user\Downloads\Герб НО_HD-001.jp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495" y="3741000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5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21978"/>
            <a:ext cx="9144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внешних связей Правительства Нижегородской области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61002" y="6421976"/>
            <a:ext cx="432000" cy="360000"/>
          </a:xfrm>
        </p:spPr>
        <p:txBody>
          <a:bodyPr/>
          <a:lstStyle/>
          <a:p>
            <a:pPr algn="ctr"/>
            <a:fld id="{6746AAFD-EC34-4D64-B083-8A11893D9D82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7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C:\Users\user\Downloads\Герб НО_HD-001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" y="1332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88700" y="151200"/>
            <a:ext cx="7591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со странами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СНГ</a:t>
            </a:r>
          </a:p>
          <a:p>
            <a:pPr algn="ctr"/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546799" y="1916832"/>
            <a:ext cx="4104456" cy="3600399"/>
            <a:chOff x="2215552" y="2545326"/>
            <a:chExt cx="3729744" cy="2724331"/>
          </a:xfrm>
        </p:grpSpPr>
        <p:sp>
          <p:nvSpPr>
            <p:cNvPr id="28" name="TextBox 27"/>
            <p:cNvSpPr txBox="1"/>
            <p:nvPr/>
          </p:nvSpPr>
          <p:spPr>
            <a:xfrm>
              <a:off x="2215552" y="2545326"/>
              <a:ext cx="3729744" cy="721949"/>
            </a:xfrm>
            <a:prstGeom prst="rect">
              <a:avLst/>
            </a:prstGeom>
            <a:noFill/>
            <a:ln w="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Участие делегации региона </a:t>
              </a:r>
            </a:p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XV 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заседании Совета делового сотрудничества Нижегородской  области и Республики Беларусь</a:t>
              </a:r>
            </a:p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апреле 2017 года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" descr="C:\Users\User\AppData\Local\Microsoft\Windows\Temporary Internet Files\Content.Outlook\K3R2MYYV\DSC_901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419" y="3313357"/>
              <a:ext cx="3533441" cy="1956300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83200" y="1407034"/>
            <a:ext cx="3560050" cy="4270476"/>
            <a:chOff x="583200" y="1407034"/>
            <a:chExt cx="3560050" cy="4270476"/>
          </a:xfrm>
        </p:grpSpPr>
        <p:sp>
          <p:nvSpPr>
            <p:cNvPr id="26" name="TextBox 25"/>
            <p:cNvSpPr txBox="1"/>
            <p:nvPr/>
          </p:nvSpPr>
          <p:spPr>
            <a:xfrm>
              <a:off x="761398" y="4077072"/>
              <a:ext cx="3203653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Осмотр выставки белорусской жилищно-коммунальной техники Главой Нижегородской области </a:t>
              </a:r>
              <a:r>
                <a:rPr lang="ru-RU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Г.С.Никитиным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Министром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промышленности Республики 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Беларусь </a:t>
              </a:r>
              <a:r>
                <a:rPr lang="ru-RU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В.М.Вовком</a:t>
              </a:r>
              <a:endPara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декабре 2017 года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200" y="1407034"/>
              <a:ext cx="3560050" cy="26700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88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21978"/>
            <a:ext cx="9144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внешних связей Правительства Нижегородской области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61002" y="6421976"/>
            <a:ext cx="432000" cy="360000"/>
          </a:xfrm>
        </p:spPr>
        <p:txBody>
          <a:bodyPr/>
          <a:lstStyle/>
          <a:p>
            <a:pPr algn="ctr"/>
            <a:fld id="{6746AAFD-EC34-4D64-B083-8A11893D9D82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8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129" y="134520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2017 года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товарообороту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млрд долл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.*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0226" y="6144979"/>
            <a:ext cx="63959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* По итогам 11 месяцев 2017 года товарооборот составил 930 млн долл.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user\Downloads\Герб НО_HD-001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" y="1332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47690" y="4543160"/>
            <a:ext cx="8583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2016 года действует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 делового сотрудничества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эффективный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механизм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взаимодействия Нижегородской области и Республикой Беларусь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0129" y="1916832"/>
            <a:ext cx="8583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Наши белорусские партнеры: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отделение Посольства Республики Беларусь в Нижнем Новгороде</a:t>
            </a:r>
          </a:p>
          <a:p>
            <a:pPr marL="285750" indent="-285750" algn="just">
              <a:buFontTx/>
              <a:buChar char="-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Представительство Нижегородской области в Минске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8700" y="151200"/>
            <a:ext cx="7591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со странами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СНГ</a:t>
            </a:r>
          </a:p>
          <a:p>
            <a:pPr algn="ctr"/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21978"/>
            <a:ext cx="9144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внешних связей Правительства Нижегородской области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8700" y="151200"/>
            <a:ext cx="75911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регионами России</a:t>
            </a:r>
          </a:p>
          <a:p>
            <a:pPr algn="ctr"/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к подписанию соглашения о сотрудничестве и планы мероприятий по их реализации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61002" y="6421976"/>
            <a:ext cx="431478" cy="360000"/>
          </a:xfrm>
        </p:spPr>
        <p:txBody>
          <a:bodyPr/>
          <a:lstStyle/>
          <a:p>
            <a:pPr algn="ctr"/>
            <a:fld id="{6746AAFD-EC34-4D64-B083-8A11893D9D82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9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02173"/>
            <a:ext cx="7850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подписание актуализированных соглашений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сотрудничестве,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мероприятий по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регионами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858322" y="2772015"/>
            <a:ext cx="616567" cy="924370"/>
            <a:chOff x="827585" y="1412776"/>
            <a:chExt cx="936104" cy="1532465"/>
          </a:xfrm>
        </p:grpSpPr>
        <p:pic>
          <p:nvPicPr>
            <p:cNvPr id="11" name="Picture 1" descr="Герб"/>
            <p:cNvPicPr>
              <a:picLocks noChangeAspect="1" noChangeArrowheads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5" y="1412776"/>
              <a:ext cx="936104" cy="1110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82075" y="2592184"/>
              <a:ext cx="827124" cy="353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Москва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25452" y="3778658"/>
            <a:ext cx="1126495" cy="1310180"/>
            <a:chOff x="884486" y="2435067"/>
            <a:chExt cx="1224136" cy="1691635"/>
          </a:xfrm>
        </p:grpSpPr>
        <p:pic>
          <p:nvPicPr>
            <p:cNvPr id="17" name="Picture 4" descr="Coat of arms of Moscow Oblast (large)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661" y="2435067"/>
              <a:ext cx="917317" cy="12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84486" y="3665037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Московская область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200610" y="3923277"/>
            <a:ext cx="992383" cy="1123066"/>
            <a:chOff x="1032310" y="3429000"/>
            <a:chExt cx="1113930" cy="1373979"/>
          </a:xfrm>
        </p:grpSpPr>
        <p:pic>
          <p:nvPicPr>
            <p:cNvPr id="20" name="Picture 5" descr="Coat of Arms of Tatarstan.sv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814" y="3429000"/>
              <a:ext cx="911535" cy="91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032310" y="4341314"/>
              <a:ext cx="1113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Республика Татарстан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557694" y="5046342"/>
            <a:ext cx="1217821" cy="1048154"/>
            <a:chOff x="2135453" y="4812541"/>
            <a:chExt cx="1521008" cy="1410191"/>
          </a:xfrm>
        </p:grpSpPr>
        <p:pic>
          <p:nvPicPr>
            <p:cNvPr id="23" name="Picture 6" descr="Coat of Arms of Krasnodar Kray.sv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594" y="4812541"/>
              <a:ext cx="968726" cy="1203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135453" y="5945733"/>
              <a:ext cx="1521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Краснодарский край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029772" y="2734580"/>
            <a:ext cx="1164719" cy="1020729"/>
            <a:chOff x="6691305" y="1625390"/>
            <a:chExt cx="1378012" cy="1581296"/>
          </a:xfrm>
        </p:grpSpPr>
        <p:pic>
          <p:nvPicPr>
            <p:cNvPr id="26" name="Picture 7" descr="Rostov oblast coa.png"/>
            <p:cNvPicPr>
              <a:picLocks noChangeAspect="1" noChangeArrowheads="1"/>
            </p:cNvPicPr>
            <p:nvPr/>
          </p:nvPicPr>
          <p:blipFill>
            <a:blip r:embed="rId7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5" y="1625390"/>
              <a:ext cx="1008113" cy="1069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691305" y="2715441"/>
              <a:ext cx="1378012" cy="491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Ростовская область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680992" y="2718238"/>
            <a:ext cx="1073649" cy="1060420"/>
            <a:chOff x="5347763" y="1275946"/>
            <a:chExt cx="1326646" cy="1420460"/>
          </a:xfrm>
        </p:grpSpPr>
        <p:pic>
          <p:nvPicPr>
            <p:cNvPr id="29" name="Picture 8" descr="Coat of arms of Kaluga Oblast.svg"/>
            <p:cNvPicPr>
              <a:picLocks noChangeAspect="1" noChangeArrowheads="1"/>
            </p:cNvPicPr>
            <p:nvPr/>
          </p:nvPicPr>
          <p:blipFill>
            <a:blip r:embed="rId9" r:link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418" y="1275946"/>
              <a:ext cx="961337" cy="994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5347763" y="2234741"/>
              <a:ext cx="132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Калужская область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046258" y="2671816"/>
            <a:ext cx="1154352" cy="1106843"/>
            <a:chOff x="6829576" y="3514465"/>
            <a:chExt cx="1327356" cy="1726798"/>
          </a:xfrm>
        </p:grpSpPr>
        <p:pic>
          <p:nvPicPr>
            <p:cNvPr id="32" name="Picture 12" descr="Coat of arms of Vladimiri Oblast.sv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7977" y="3514465"/>
              <a:ext cx="1210554" cy="120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6829576" y="4647084"/>
              <a:ext cx="1327356" cy="594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Владимирская область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103001" y="5072768"/>
            <a:ext cx="1018259" cy="1235308"/>
            <a:chOff x="5612582" y="4728265"/>
            <a:chExt cx="1143991" cy="1453611"/>
          </a:xfrm>
        </p:grpSpPr>
        <p:pic>
          <p:nvPicPr>
            <p:cNvPr id="35" name="Picture 13" descr="Coat of Arms of Perm Krai.sv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8627" y="4728265"/>
              <a:ext cx="716870" cy="104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612582" y="5720211"/>
              <a:ext cx="1143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Пермский край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558168" y="4994587"/>
            <a:ext cx="1319296" cy="1258183"/>
            <a:chOff x="5279253" y="3528541"/>
            <a:chExt cx="1237371" cy="1633550"/>
          </a:xfrm>
        </p:grpSpPr>
        <p:pic>
          <p:nvPicPr>
            <p:cNvPr id="1026" name="Picture 2" descr="C:\Users\user\Desktop\svrd-2005-m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253" y="3528541"/>
              <a:ext cx="1237371" cy="1237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27847" y="4700426"/>
              <a:ext cx="1188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Свердловская область</a:t>
              </a:r>
            </a:p>
          </p:txBody>
        </p:sp>
      </p:grpSp>
      <p:pic>
        <p:nvPicPr>
          <p:cNvPr id="40" name="Picture 3" descr="C:\Users\user\Downloads\Герб НО_HD-001.jpg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" y="1332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989691" y="5065076"/>
            <a:ext cx="1267485" cy="1296716"/>
            <a:chOff x="6046258" y="5200553"/>
            <a:chExt cx="1267485" cy="1296716"/>
          </a:xfrm>
        </p:grpSpPr>
        <p:pic>
          <p:nvPicPr>
            <p:cNvPr id="2" name="Picture 2" descr="C:\Users\user\Desktop\1200941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383" y="5200553"/>
              <a:ext cx="719234" cy="892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6046258" y="6035604"/>
              <a:ext cx="12674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Челябинская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область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709363" y="3727716"/>
            <a:ext cx="1368152" cy="1493711"/>
            <a:chOff x="3707067" y="3741000"/>
            <a:chExt cx="1368152" cy="1493711"/>
          </a:xfrm>
        </p:grpSpPr>
        <p:sp>
          <p:nvSpPr>
            <p:cNvPr id="38" name="TextBox 37"/>
            <p:cNvSpPr txBox="1"/>
            <p:nvPr/>
          </p:nvSpPr>
          <p:spPr>
            <a:xfrm>
              <a:off x="3707067" y="4773046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Нижегородская область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2" name="Picture 3" descr="C:\Users\user\Downloads\Герб НО_HD-001.jpg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495" y="3741000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72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4873</TotalTime>
  <Words>479</Words>
  <Application>Microsoft Office PowerPoint</Application>
  <PresentationFormat>Экран (4:3)</PresentationFormat>
  <Paragraphs>119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Воронин</cp:lastModifiedBy>
  <cp:revision>435</cp:revision>
  <cp:lastPrinted>2018-01-29T10:26:41Z</cp:lastPrinted>
  <dcterms:created xsi:type="dcterms:W3CDTF">2017-07-10T14:57:19Z</dcterms:created>
  <dcterms:modified xsi:type="dcterms:W3CDTF">2018-02-07T14:34:53Z</dcterms:modified>
</cp:coreProperties>
</file>