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74" d="100"/>
          <a:sy n="74" d="100"/>
        </p:scale>
        <p:origin x="17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6696744" cy="1728192"/>
          </a:xfrm>
        </p:spPr>
        <p:txBody>
          <a:bodyPr/>
          <a:lstStyle>
            <a:lvl1pPr>
              <a:defRPr b="1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666699"/>
                </a:solidFill>
              </a:defRPr>
            </a:lvl1pPr>
            <a:lvl2pPr>
              <a:defRPr>
                <a:solidFill>
                  <a:srgbClr val="666699"/>
                </a:solidFill>
              </a:defRPr>
            </a:lvl2pPr>
            <a:lvl3pPr>
              <a:defRPr>
                <a:solidFill>
                  <a:srgbClr val="666699"/>
                </a:solidFill>
              </a:defRPr>
            </a:lvl3pPr>
            <a:lvl4pPr>
              <a:defRPr>
                <a:solidFill>
                  <a:srgbClr val="666699"/>
                </a:solidFill>
              </a:defRPr>
            </a:lvl4pPr>
            <a:lvl5pPr>
              <a:defRPr>
                <a:solidFill>
                  <a:srgbClr val="666699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666699"/>
                </a:solidFill>
              </a:defRPr>
            </a:lvl1pPr>
            <a:lvl2pPr>
              <a:defRPr>
                <a:solidFill>
                  <a:srgbClr val="666699"/>
                </a:solidFill>
              </a:defRPr>
            </a:lvl2pPr>
            <a:lvl3pPr>
              <a:defRPr>
                <a:solidFill>
                  <a:srgbClr val="666699"/>
                </a:solidFill>
              </a:defRPr>
            </a:lvl3pPr>
            <a:lvl4pPr>
              <a:defRPr>
                <a:solidFill>
                  <a:srgbClr val="666699"/>
                </a:solidFill>
              </a:defRPr>
            </a:lvl4pPr>
            <a:lvl5pPr>
              <a:defRPr>
                <a:solidFill>
                  <a:srgbClr val="666699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267964"/>
            <a:ext cx="8640960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72008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66699"/>
                </a:solidFill>
              </a:defRPr>
            </a:lvl1pPr>
            <a:lvl2pPr>
              <a:defRPr>
                <a:solidFill>
                  <a:srgbClr val="666699"/>
                </a:solidFill>
              </a:defRPr>
            </a:lvl2pPr>
            <a:lvl3pPr>
              <a:defRPr>
                <a:solidFill>
                  <a:srgbClr val="666699"/>
                </a:solidFill>
              </a:defRPr>
            </a:lvl3pPr>
            <a:lvl4pPr>
              <a:defRPr>
                <a:solidFill>
                  <a:srgbClr val="666699"/>
                </a:solidFill>
              </a:defRPr>
            </a:lvl4pPr>
            <a:lvl5pPr>
              <a:defRPr>
                <a:solidFill>
                  <a:srgbClr val="666699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666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666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666699"/>
                </a:solidFill>
              </a:defRPr>
            </a:lvl1pPr>
            <a:lvl2pPr>
              <a:defRPr sz="2400">
                <a:solidFill>
                  <a:srgbClr val="666699"/>
                </a:solidFill>
              </a:defRPr>
            </a:lvl2pPr>
            <a:lvl3pPr>
              <a:defRPr sz="2000">
                <a:solidFill>
                  <a:srgbClr val="666699"/>
                </a:solidFill>
              </a:defRPr>
            </a:lvl3pPr>
            <a:lvl4pPr>
              <a:defRPr sz="1800">
                <a:solidFill>
                  <a:srgbClr val="666699"/>
                </a:solidFill>
              </a:defRPr>
            </a:lvl4pPr>
            <a:lvl5pPr>
              <a:defRPr sz="1800">
                <a:solidFill>
                  <a:srgbClr val="6666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666699"/>
                </a:solidFill>
              </a:defRPr>
            </a:lvl1pPr>
            <a:lvl2pPr>
              <a:defRPr sz="2400">
                <a:solidFill>
                  <a:srgbClr val="666699"/>
                </a:solidFill>
              </a:defRPr>
            </a:lvl2pPr>
            <a:lvl3pPr>
              <a:defRPr sz="2000">
                <a:solidFill>
                  <a:srgbClr val="666699"/>
                </a:solidFill>
              </a:defRPr>
            </a:lvl3pPr>
            <a:lvl4pPr>
              <a:defRPr sz="1800">
                <a:solidFill>
                  <a:srgbClr val="666699"/>
                </a:solidFill>
              </a:defRPr>
            </a:lvl4pPr>
            <a:lvl5pPr>
              <a:defRPr sz="1800">
                <a:solidFill>
                  <a:srgbClr val="6666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666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666699"/>
                </a:solidFill>
              </a:defRPr>
            </a:lvl1pPr>
            <a:lvl2pPr>
              <a:defRPr sz="2000">
                <a:solidFill>
                  <a:srgbClr val="666699"/>
                </a:solidFill>
              </a:defRPr>
            </a:lvl2pPr>
            <a:lvl3pPr>
              <a:defRPr sz="1800">
                <a:solidFill>
                  <a:srgbClr val="666699"/>
                </a:solidFill>
              </a:defRPr>
            </a:lvl3pPr>
            <a:lvl4pPr>
              <a:defRPr sz="1600">
                <a:solidFill>
                  <a:srgbClr val="666699"/>
                </a:solidFill>
              </a:defRPr>
            </a:lvl4pPr>
            <a:lvl5pPr>
              <a:defRPr sz="1600">
                <a:solidFill>
                  <a:srgbClr val="6666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666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666699"/>
                </a:solidFill>
              </a:defRPr>
            </a:lvl1pPr>
            <a:lvl2pPr>
              <a:defRPr sz="2000">
                <a:solidFill>
                  <a:srgbClr val="666699"/>
                </a:solidFill>
              </a:defRPr>
            </a:lvl2pPr>
            <a:lvl3pPr>
              <a:defRPr sz="1800">
                <a:solidFill>
                  <a:srgbClr val="666699"/>
                </a:solidFill>
              </a:defRPr>
            </a:lvl3pPr>
            <a:lvl4pPr>
              <a:defRPr sz="1600">
                <a:solidFill>
                  <a:srgbClr val="666699"/>
                </a:solidFill>
              </a:defRPr>
            </a:lvl4pPr>
            <a:lvl5pPr>
              <a:defRPr sz="1600">
                <a:solidFill>
                  <a:srgbClr val="6666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6666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666699"/>
                </a:solidFill>
              </a:defRPr>
            </a:lvl1pPr>
            <a:lvl2pPr>
              <a:defRPr sz="2800">
                <a:solidFill>
                  <a:srgbClr val="666699"/>
                </a:solidFill>
              </a:defRPr>
            </a:lvl2pPr>
            <a:lvl3pPr>
              <a:defRPr sz="2400">
                <a:solidFill>
                  <a:srgbClr val="666699"/>
                </a:solidFill>
              </a:defRPr>
            </a:lvl3pPr>
            <a:lvl4pPr>
              <a:defRPr sz="2000">
                <a:solidFill>
                  <a:srgbClr val="666699"/>
                </a:solidFill>
              </a:defRPr>
            </a:lvl4pPr>
            <a:lvl5pPr>
              <a:defRPr sz="2000">
                <a:solidFill>
                  <a:srgbClr val="6666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6666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6666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66669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6666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964"/>
            <a:ext cx="8640960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72008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66699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66699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666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666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666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666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666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6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6696744" cy="3744416"/>
          </a:xfrm>
        </p:spPr>
        <p:txBody>
          <a:bodyPr>
            <a:normAutofit/>
          </a:bodyPr>
          <a:lstStyle/>
          <a:p>
            <a:r>
              <a:rPr lang="ru-RU" b="1" dirty="0"/>
              <a:t>Методическая</a:t>
            </a:r>
            <a:br>
              <a:rPr lang="ru-RU" b="1" dirty="0"/>
            </a:br>
            <a:r>
              <a:rPr lang="ru-RU" b="1" dirty="0"/>
              <a:t>разработка</a:t>
            </a:r>
            <a:br>
              <a:rPr lang="ru-RU" b="1" dirty="0"/>
            </a:br>
            <a:r>
              <a:rPr lang="ru-RU" b="1" dirty="0"/>
              <a:t>«Спряжение глаголов. Начальные знания»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актуальность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6071" y="1556792"/>
            <a:ext cx="6768752" cy="3744416"/>
          </a:xfrm>
        </p:spPr>
        <p:txBody>
          <a:bodyPr>
            <a:normAutofit/>
          </a:bodyPr>
          <a:lstStyle/>
          <a:p>
            <a:r>
              <a:rPr lang="ru-RU" sz="2400" dirty="0"/>
              <a:t>Цель: научить распознавать спряжение глаголов, ознакомить учащихся с различными способами определения спряжения глаголов.</a:t>
            </a:r>
          </a:p>
          <a:p>
            <a:r>
              <a:rPr lang="ru-RU" sz="2400" dirty="0"/>
              <a:t>Актуальность: комплексный подход при обучении решению орфографических задач в личных окончаниях глаголов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DC431D-D762-4D79-9BC6-48E822C4E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708207"/>
            <a:ext cx="3228726" cy="21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6B5C1-B4A1-4527-B7F7-16952443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аудитория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ECBC4-209D-4AD7-A96E-5483E6D25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6840760" cy="2304256"/>
          </a:xfrm>
        </p:spPr>
        <p:txBody>
          <a:bodyPr/>
          <a:lstStyle/>
          <a:p>
            <a:r>
              <a:rPr lang="ru-RU" sz="2400" dirty="0"/>
              <a:t>Методическая разработка создана для помощи учителям/репетиторам/онлайн-школам в изучении с детьми школьного возраста (начальные классы), тренировки и написания личных окончаний глагола.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D46F3F-7D2A-4753-B288-26879BDD2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306" y="3462278"/>
            <a:ext cx="402670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182DA-6633-4F66-8EA6-E93C739D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63665C-A9BD-4405-985A-9737BAB2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7200800" cy="4320480"/>
          </a:xfrm>
        </p:spPr>
        <p:txBody>
          <a:bodyPr>
            <a:normAutofit/>
          </a:bodyPr>
          <a:lstStyle/>
          <a:p>
            <a:r>
              <a:rPr lang="ru-RU" sz="2400" dirty="0"/>
              <a:t>Спряжение глаголов— это изменение глаголов настоящего и будущего времени по лицам и числам, а в редких случаях еще по временам и родам.</a:t>
            </a:r>
          </a:p>
          <a:p>
            <a:r>
              <a:rPr lang="ru-RU" sz="2400" dirty="0"/>
              <a:t>В русском языке есть два типа спряжения: первое и второе. Знание спряжения нужно для того, чтобы правильно определять буквы Е или И в безударных окончаниях. Методическая разработка поможет разобраться, что нужно знать, чтобы не ошибиться.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81E256-21A3-44ED-A5A2-C251390B5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1478" y="3933056"/>
            <a:ext cx="2945012" cy="294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4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9F3BE-4227-4C74-8347-D2A03555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B0B83-D577-4B3A-AD78-20047DE26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88840"/>
            <a:ext cx="6696744" cy="3384376"/>
          </a:xfrm>
        </p:spPr>
        <p:txBody>
          <a:bodyPr>
            <a:normAutofit/>
          </a:bodyPr>
          <a:lstStyle/>
          <a:p>
            <a:r>
              <a:rPr lang="ru-RU" sz="2400" dirty="0"/>
              <a:t>Прочитайте внимательно предоставленные материалы.</a:t>
            </a:r>
          </a:p>
          <a:p>
            <a:r>
              <a:rPr lang="ru-RU" sz="2400" dirty="0"/>
              <a:t>Попрактикуйтесь на заданиях. Задание представлены в виде </a:t>
            </a:r>
            <a:r>
              <a:rPr lang="en-US" sz="2400" dirty="0"/>
              <a:t>4</a:t>
            </a:r>
            <a:r>
              <a:rPr lang="ru-RU" sz="2400" dirty="0"/>
              <a:t> уровней.</a:t>
            </a:r>
          </a:p>
          <a:p>
            <a:r>
              <a:rPr lang="ru-RU" sz="2400" dirty="0"/>
              <a:t>Если у вас ошибки, то вернитесь к теории и еще раз изучите ее внимательно.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F05222-E109-4E6C-A9FE-8E77C18B1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840" y="3089626"/>
            <a:ext cx="6696744" cy="45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14EF7-5FDC-4860-8143-79DDD0EA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Интерактивный тест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FCA28-0343-47FE-A036-D73869664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Вначале представлены справочные материалы</a:t>
            </a:r>
          </a:p>
          <a:p>
            <a:r>
              <a:rPr lang="ru-RU" sz="2400" dirty="0"/>
              <a:t>Тест состоит из </a:t>
            </a:r>
            <a:r>
              <a:rPr lang="en-US" sz="2400" dirty="0"/>
              <a:t>4</a:t>
            </a:r>
            <a:r>
              <a:rPr lang="ru-RU" sz="2400" dirty="0"/>
              <a:t> уровней. Каждый уровень направлен на отработку определения спряжения глаголов, написание верных окончаний глаголов.</a:t>
            </a:r>
          </a:p>
          <a:p>
            <a:r>
              <a:rPr lang="ru-RU" sz="2400" dirty="0"/>
              <a:t>В случае если неправильно дан ответ, предлагается пояснение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https://docs.google.com/presentation/d/1wP3HllaanFXmaqLYB9y0xyxOCky0u4M-/edit?usp=sharing&amp;ouid=103196842826758093892&amp;rtpof=true&amp;sd=true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55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37F01-8F62-45CE-8631-7A584153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748582"/>
            <a:ext cx="7920880" cy="1360836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Орлова Дарья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Воробьева Ангелина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Андропов Кирилл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Митюк Михаил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76F4A-E741-4EEF-A631-705D7F69DF35}"/>
              </a:ext>
            </a:extLst>
          </p:cNvPr>
          <p:cNvSpPr txBox="1"/>
          <p:nvPr/>
        </p:nvSpPr>
        <p:spPr>
          <a:xfrm>
            <a:off x="899592" y="260648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Над проектом работали учащиеся 10 класса МБОУ «Школа №131»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3C84D4-0167-4DC8-8322-679394E76E28}"/>
              </a:ext>
            </a:extLst>
          </p:cNvPr>
          <p:cNvSpPr txBox="1"/>
          <p:nvPr/>
        </p:nvSpPr>
        <p:spPr>
          <a:xfrm>
            <a:off x="683568" y="410941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Руководитель Рогова Наталья Юрьевна, учитель русского языка и литературы</a:t>
            </a:r>
            <a:r>
              <a:rPr lang="ru-RU" sz="24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4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720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b574a7f2517b87606b8abc619a135e6520bebe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262</Words>
  <Application>Microsoft Office PowerPoint</Application>
  <PresentationFormat>Экран 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Методическая разработка «Спряжение глаголов. Начальные знания» </vt:lpstr>
      <vt:lpstr>Цель и актуальность</vt:lpstr>
      <vt:lpstr>Целевая аудитория </vt:lpstr>
      <vt:lpstr>Описание</vt:lpstr>
      <vt:lpstr>Рекомендации</vt:lpstr>
      <vt:lpstr>Интерактивный тест </vt:lpstr>
      <vt:lpstr>Орлова Дарья Воробьева Ангелина Андропов Кирилл Митюк Михаил   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Сине-зеленые формы</dc:title>
  <dc:creator>obstinate</dc:creator>
  <dc:description>Шаблон презентации с сайта https://presentation-creation.ru/</dc:description>
  <cp:lastModifiedBy>Белякова Екатерина Николаевна</cp:lastModifiedBy>
  <cp:revision>418</cp:revision>
  <dcterms:created xsi:type="dcterms:W3CDTF">2018-02-25T09:09:03Z</dcterms:created>
  <dcterms:modified xsi:type="dcterms:W3CDTF">2021-12-17T08:24:16Z</dcterms:modified>
</cp:coreProperties>
</file>