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72" r:id="rId7"/>
    <p:sldId id="271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A4A"/>
    <a:srgbClr val="CC3300"/>
    <a:srgbClr val="FEFEFE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9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05T14:04:58.5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3219,'0'-14,"0"12,20-24,-17 21,14-19,6-12,-16 25,15-28,11-32,-22 47,18-30,24-39,-36 62,51-60,21-30,-80 110,84-106,16-12,-95 113,117-118,37-16,-146 131,164-126,11-5,-169 129,168-93,98-29,-259 125,220-93,-18-24,-206 117,168-107,29-4,-194 110,159-90,5-12,-167 102,149-48,53-26,-196 78,151-56,-7-7,-153 66,72-40,29-5,-107 47,58-23,9-3,-74 30,52-9,-4 0,-51 13,19-10,8 5,-31 6,20-5,-1 6,-22 0,9-14,6 14,-16 0,5 0,-2 0,6-8,-3 5,-3 6,1-3,-3-7,8 0,-26 7,0 0,13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05T14:05:04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3593,'-6'-22,"6"1,0 8,0 4,3-12,3 0,-2 6,2-20,-2 13,-1 8,7-29,-6 17,-2 9,8-40,-2 17,-3 16,5-62,7-3,-7 36,19-104,1 52,-10 38,39-97,-20 65,-15 41,78-113,-42 72,-25 41,44-78,-38 58,-19 35,24-57,-22 53,-12 22,28-25,-23 27,-8 11,8-10,-11 13,-2 4,1-2,3 7,-12 21,-5-6,5-8,-2 21,1-3,3-14,-14 39,2-9,8-25,-14 48,1 13,12-47,-26 113,1-43,18-57,-29 85,19-55,15-46,-17 37,11-23,10-24,-5 33,-2-20,7-18,2 17,-4-8,4-14,3 15,-7-6,4-11,3 14,0-16,0 7,4-42,-1 18,7-2,-7 11,20-31,25-24,-33 41,100-159,12-21,-89 141,87-170,-60 97,-48 97,53-73,-13 45,-42 46,51-56,-6 10,-44 46,73-56,-26 10,-47 46,50-55,-23 23,-34 38,37-32,-21 18,-20 19,18-2,-11 3,-47 22,29-6,6-9,-10 32,-7 8,14-36,-23 72,-13-2,31-62,-44 93,-6 5,50-98,-71 156,4 3,64-148,-61 138,23-53,42-93,-30 75,12-39,21-44,-16 40,9-20,9-24,-15 15,9-10,13-1,-6 0,18-48,-5 12,-10 23,21-54,10-7,-30 57,60-100,0-10,-57 105,69-130,1 23,-69 109,105-118,0 23,-102 95,118-104,-13-7,-108 114,115-136,-4 31,-107 103,97-99,-10 47,-94 58,92-54,-33 16,-60 39,40-19,-21 7,-21 14,12-8,-6 5,-40 35,16-11,17-21,-26 36,-13 34,38-69,-65 107,5 32,60-138,-82 148,-6-14,89-136,-75 107,12-7,62-99,-41 91,-1-14,43-77,-33 55,10-13,23-42,-13 20,7-11,2-6,0 3,25-28,-11-8,9-21,-18 48,31-53,34-16,-62 66,81-76,47-40,-125 114,141-129,26-14,-162 140,135-130,-22-17,-115 144,125-95,6-7,-128 105,119-87,17 19,-137 71,81-58,-20 15,-66 45,42-32,-17 8,-28 26,16-15,-9 7,-3 7,2-3,-33 29,13-1,9-18,-11 23,-4 2,14-26,-19 46,-32 16,45-55,-73 75,-28 37,94-104,-75 95,1 16,76-109,-66 84,-4 4,71-91,-35 54,4-13,36-48,-19 17,6 3,17-24,-7-3,4 2,22-29,10-11,-20 29,48-50,18-15,-58 59,64-67,67-41,-113 94,91-67,29-13,-126 88,80-62,22-5,-100 67,112-40,45-20,-142 61,68-28,24-11,-102 43,53-37,16 1,-75 38,52-11,23-6,-76 22,30-14,7 6,-47 12,20-1,-12-3,-19 5,6 4,-9-2,-14 14,-1-6,0-1,0 0,-4 7,-13 15,-19 35,33-43,-37 44,-13 6,42-45,-8 12,-24 19,35-36,-7 1,-19 14,32-24,-12 4,-13 13,24-18,-11 6,-2 5,20-17,-6 4,2 5,8-8,-9 3,10-6,4-21,23-3,-10 21,-4-6,2-2,19 1,-2 0,7-1,113-20,-57 15,19-3,61 9,-120 4,7-1,14 4,-48-3,5-1,11 4,-22 0,6 0,9 0,-20 0,4 0,19 7,-22-4,2 1,7-4,-12 4,1-1,4 4,-1 0,0 1,15 6,-15-7,-1 0,9 7,-11-10,3 0,5 3,-13-4,2 1,8 3,-10-4,2 1,4 3,-7-4,8-6,-9 3,10 7,-11-5,5 4,7 1,-2 0,2 7,0-7,-11-5,4 3,-6-3,10 4,-8-4,7 3,-8-3,8 10,-7-8,0 6,-5 5,-17-1,-9-7,17-3,2-1,-26 11,-7-1,11-4,-100 48,46-19,24-12,-66 24,52-25,21-7,-77 10,56-15,25-4,-71 27,51-19,24-6,-65 18,55-12,19-6,-40 25,29-9,19-11,-59 5,39-8,19-4,-38 12,31-12,14-4,-29 10,31-15,9 0,-23 14,16-7,57-21,-24 14,-1 0,-7 0,42 0,-12 0,-20 0,44 0,-10 0,-28 0,65 0,-26 5,-34-3,90 19,-28-6,-50-8,74 7,-54-4,-33-6,51 11,-35 0,-25-9,20 8,-16-4,-13-6,16 18,-12-12,-8-6,14 15,-17-16,9 9,-11-10,5 10,-5-10,2 5,-22 0,-7 0,22-6,-29 6,3-7,20 0,-59 14,-53-9,83-3,-139 27,42-24,94-3,-123 5,19-7,104 0,-132 14,56-3,81-8,-105 26,36-7,77-15,-129 14,23 7,96-20,-133 27,63-13,77-15,-87 29,47-8,52-21,-50 15,28-11,32-8,-23 11,15-8,13-5,-10 6,13-6,-6 2,33-21,5 5,-27 12,26-6,1 1,-23 5,49-6,3 1,-46 4,142 2,41 6,-155-4,173 5,-67-7,-119 0,114 7,-27-1,-92-5,86 13,-4 4,-85-14,75 24,-34-10,-49-14,41 10,-22-8,-26-5,21 13,-9-1,-14-11,12 11,-14-12,7 6,-22 0,-3 0,3 0,12-7,-31 0,-2 0,30 0,-54 0,-54 0,101 0,-176 0,18 13,149-11,-163 5,27 6,139-12,-190 28,35-16,155-12,-137 13,23 6,119-18,-148 19,-16 12,163-30,-174 25,45-2,125-23,-117 33,28-4,98-29,-116 19,16 5,103-26,-83 14,22 4,61-17,-46 19,21-7,29-13,-21 13,11-7,1 0,-1 0,40-35,8 13,-6 15,-30 0,46-7,9 0,-54 7,65-7,30 0,-95 7,136-14,62 0,-197 13,186-6,-1 0,-185 7,145-7,-35 0,-108 7,84-7,1 7,-87 0,68 0,13 7,-82-7,67 21,-12-6,-54-15,39 14,-12 0,-27-13,13-2,1 8,-15-6,12 12,-13-12,-14 20,-19-7,33-13,-29 12,-11-5,38-8,-78 28,-62 15,132-40,-194 44,-10 3,197-46,-164 42,7 4,158-46,-123 42,-13-3,136-39,-113 42,-42 4,154-45,-114 25,15-1,109-27,-78 24,6 3,73-27,-67 10,1-5,63-6,-58 27,1-7,57-18,-38 9,17-5,27-6,-23 12,6 1,17-12,-11 3,13-4,12-16,12 1,0 7,-19 6,19 2,13-8,-31 6,66-20,70-7,-113 22,215-24,4 1,-204 24,111-18,-9 1,-114 18,40-13,12 17,-66 0,28-7,1 7,-35 0,18 0,-3 0,-20 0,8 7,13 7,-22-11,6 9,-18 2,-12-7,-1 0,-13-7,25 0,-17 7,-18 0,32-5,-50 11,-51 8,80-15,-121 24,-18 5,122-24,-64 7,-22 11,101-22,-44 7,-17 15,66-21,-44 19,-46-5,84-16,-35 23,-33 0,73-21,-22 12,-17 9,49-21,-26-2,-10 16,38-15,-7 7,-4 0,19-9,-10 5,-10 4,21-9,-5 4,-6 13,14-15,-7 7,-7 0,14-9,-5 5,-2 11,9-14,-8 0,-1 8,8-10,-4 4,-1 5,7-9,-7 4,4-1,-11-1,6-2,6-3,-3 1,3 1,5-4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05T14:05:26.9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0 775,'10'-14,"0"-22,8-2,-16 33,14-37,-1 3,-13 35,11-39,-7 4,-5 35,9-39,-1 10,-9 31,10-27,6 9,-15 19,12-14,12 15,-24 0,32 8,1 11,-31-17,33 19,4 6,-37-25,33 26,-8-7,-27-20,32 20,6 7,-38-27,55 27,4-7,-57-20,56 20,-11-14,-47-7,45-7,-3-7,-42 14,44-36,-2-13,-43 48,40-70,-4 0,-36 71,30-65,-4 22,-26 43,16-21,4 0,-20 20,13 2,-6-1,33 35,-4 1,-36-35,29 34,1 0,-29-33,24 25,-5-13,-19-13,21 13,-2-7,-19-7,21-7,4-15,-24 21,26-26,8-9,-34 34,42-53,22-10,-62 62,58-43,-9 3,-48 39,33-14,1 4,-35 13,25 9,-9 14,-19-21,24 19,-5 1,-18-19,13 18,-2 1,-12-18,18 1,-10 0,5-1,-1-17,-12 13,8-12,7-8,-14 18,16-16,2-9,-18 25,29-16,-5-2,-23 18,20-9,0-2,-20 13,14-5,0 6,-15 0,19 7,12 7,-28-11,26 23,22 3,-45-25,40 27,8-9,-48-19,30 8,1-4,-32-6,26-9,0-6,-28 11,19-16,-4-2,-16 17,9-6,3-12,-13 18,17-13,-17 15,17-11,-18 12,9-5,3-1,-12 6,12-5,9-8,-18 11,20-1,4-4,-22 7,6-5,-3 3,-20 6</inkml:trace>
  <inkml:trace contextRef="#ctx0" brushRef="#br0" timeOffset="1576">350 1867,'-23'-14,"6"2,14 10,-7-5,43 7,-7-15,-6 3,-17 10,20-19,0 2,-19 16,22-25,0 3,-22 21,22-17,-3 2,-20 16,20-11,-5 2,-16 10,18 2,4-7,-22 7,21 0,1 6,-21-5,20 6,-5-1,-16-5,11 6,2 6,-14-11,12 12,-6-7,13 7,-8-7,-11-7,12 0,2 7,-13-6,14-9,3 2,-18 5,25-6,-1-13,-23 19,27-28,-4 9,-23 19,27-21,-3 2,-25 19,15-13,2 0,-16 13,23 1,-24 0,22 7,-4 0,-18-6,22 20,-1-1,-21-19,26 21,-9-9,-17-12,22 13,-1-7,-21-6,22-1,-3-14,-20 13,27-20,-1-14,-26 34,30-35,12-13,-42 49,56-50,-7 7,-48 43,35-29,-6 8,-30 21,16 0,4 28,-20-27,16 48,4 8,-20-56,20 63,-4-7,-15-56,25 48,-10-6,-16-43,17 21,-1-7,-16-14,27-14,-27 14,13-36,3 1,-15 34,18-48,4-9,-21 55,16-43,-2 10,-15 35,12-34,0 21,-13 13,26-12,-25 12,15 2,-3 6,-13-7,26 7,0-7,-24 0,19 7,6-14,-26 6,21 2,1-8,-21 6,22-13,-4-7,-18 19,19-10,-1-3,-18 14,12-12,9 6,-20 6,24 2,-4 6,-20-6,17 12,7 9,-25-20,25 24,3 3,-27-26,27 23,-4-5,-23-18,21 8,-1-4,-21-6,15-9,-3 1,-12 6,5-19,3-9,-8 25,3-13,-2-12,-2 25,-2-20,11-19,-9 37,15-38,0-13,-14 49,16-34,-2-8,-13 42,14-20,3 0,-17 23,14-12,-8 6,18 29,-10-14,-34-8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05T14:05:30.8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1,'-3'28,"3"-13,4 1,-1-4,13 31,-14-19,-1-5,6 31,1-30,-3-5,2 21,-5-24,-1-2,6 11,-5-13,-1-2,-1 17,0-17,-8 17,6-18,15 2,-6-3,-14-8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05T14:05:31.6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36,'-16'-14,"10"9,45-5,-22 6,-8 1,34 3,-23 0,-11 0,11 0,-7 5,-6-3,6-2,-6 0,9 15,-8-10,-3 11,-2-6,-2-6,-1 11,-3 4,2-10,-12 34,4-3,5-23,-29 54,7-19,16-32,-20 37,12-22,10-20,-9 21,13-21,2-9,-2 8,3-7,25-7,-2 0,-14 0,35 0,-18-5,-17 3,15-5,-13 2,-7 3,15-4,-16 5,15 1,-14 0,11 19,-12-17,15 27,-9-15,-16-28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05T14:05:30.0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627 479,'-10'29,"3"6,6-25,-11 45,9 30,2-62,5 33,13 1,-13-42,31 13,5 0,-30-20,26-2,0-20,-26 10,13-20,3-19,-18 31,17-33,-8-27,-12 51,13-22,8 0,-17 30,15-2,12 0,-24 11,3 16,15 16,-20-18,16 9,20 16,-32-24,2 7,10 3,-18-14,23 1,16-16,-32 6,9-10,16-31,-26 28,8-12,4-38,-16 42,3-11,7-23,-13 37,9-10,1-6,-11 23,4 12,23-6,-21 4,19 20,8 12,-29-21,7 5,2 16,-12-24,3 4,3-2,-7-4,8 8,-7-13,2-3,5-16,-10 12,1-3,18-31,-11 23,6-10,5-20,-13 35,3-6,7-8,-13 24,3-4,3-5,-4 17,5 1,6 10,-13-5,5 4,21 22,-26-22,3 3,13 13,-17-23,1 2,9-1,2-4,4 1,14-18,-20 5,4-4,0-15,-10 9,3-5,7-12,-17 20,1-3,6-3,-6 12,1-1,17 11,-14 0,15 14,-3-4,3 2,20 2,-26-7,2 0,14 7,-19-14,2 0,13-7,-15 4,2-1,10-17,-15 11,1-2,-2-9,-4 11,1-2,3-2,-5 3,0 1,5-5,-5 8,0 0,5-7,-5 7,-10 14</inkml:trace>
  <inkml:trace contextRef="#ctx0" brushRef="#br0" timeOffset="2707">1 479,'7'-21,"10"8,-15 11,16-17,-16 17,19-5,-19 7,13 0,-13 0,19 13,-19-12,13 12,-14-12,14 12,-13-11,4 11,-6-12,-3 19,3-19,-9 19,8-18,-12 18,13-19,-10 20,10-20,-6 12,5-12,-2 6,10 7,9-7,9 7,-24-13,16 13,-2-1,-14-12,19 21,-4-9,-15-12,12 20,-1 6,-11-25,9 19,-7-1,-3-18,4 19,-8 6,4-25,-6 19,-1-1,7-19,-7 14,-2-1,9-14,-7 14,4-7,-7 8,3-5,7 1,-3-1,6-20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FDC8-2A6E-4012-B5A7-54FCA911FB2B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4B82-CAD8-4968-9104-0119C4F7C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81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FDC8-2A6E-4012-B5A7-54FCA911FB2B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4B82-CAD8-4968-9104-0119C4F7C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68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FDC8-2A6E-4012-B5A7-54FCA911FB2B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4B82-CAD8-4968-9104-0119C4F7C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84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FDC8-2A6E-4012-B5A7-54FCA911FB2B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4B82-CAD8-4968-9104-0119C4F7C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879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FDC8-2A6E-4012-B5A7-54FCA911FB2B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4B82-CAD8-4968-9104-0119C4F7C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41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FDC8-2A6E-4012-B5A7-54FCA911FB2B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4B82-CAD8-4968-9104-0119C4F7C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96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FDC8-2A6E-4012-B5A7-54FCA911FB2B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4B82-CAD8-4968-9104-0119C4F7C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65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FDC8-2A6E-4012-B5A7-54FCA911FB2B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4B82-CAD8-4968-9104-0119C4F7C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482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FDC8-2A6E-4012-B5A7-54FCA911FB2B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4B82-CAD8-4968-9104-0119C4F7C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74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FDC8-2A6E-4012-B5A7-54FCA911FB2B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4B82-CAD8-4968-9104-0119C4F7C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2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FDC8-2A6E-4012-B5A7-54FCA911FB2B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4B82-CAD8-4968-9104-0119C4F7C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56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5FDC8-2A6E-4012-B5A7-54FCA911FB2B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14B82-CAD8-4968-9104-0119C4F7C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74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12" Type="http://schemas.openxmlformats.org/officeDocument/2006/relationships/customXml" Target="../ink/ink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5.png"/><Relationship Id="rId1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BD0E89-21F8-42CE-B210-E2EEAE8654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3C338F-A633-4487-848E-8D72A40DD034}"/>
              </a:ext>
            </a:extLst>
          </p:cNvPr>
          <p:cNvSpPr txBox="1"/>
          <p:nvPr/>
        </p:nvSpPr>
        <p:spPr>
          <a:xfrm>
            <a:off x="1988820" y="2844225"/>
            <a:ext cx="51435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Методическая</a:t>
            </a:r>
          </a:p>
          <a:p>
            <a:pPr algn="ctr"/>
            <a:r>
              <a:rPr lang="ru-RU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разработка</a:t>
            </a:r>
          </a:p>
          <a:p>
            <a:pPr algn="ctr"/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ru-RU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Лексические нормы,</a:t>
            </a:r>
          </a:p>
          <a:p>
            <a:pPr algn="ctr"/>
            <a:r>
              <a:rPr lang="ru-RU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встречающиеся в </a:t>
            </a:r>
          </a:p>
          <a:p>
            <a:pPr algn="ctr"/>
            <a:r>
              <a:rPr lang="ru-RU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заданиях ЕГЭ №5 и №6</a:t>
            </a: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”</a:t>
            </a:r>
            <a:endParaRPr lang="ru-RU" sz="3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32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362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03F1D2-4176-4A02-B0DF-9C951DA26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5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5EBD13-0B32-4AB0-A1C7-315018F5D1C7}"/>
              </a:ext>
            </a:extLst>
          </p:cNvPr>
          <p:cNvSpPr txBox="1"/>
          <p:nvPr/>
        </p:nvSpPr>
        <p:spPr>
          <a:xfrm>
            <a:off x="336983" y="590403"/>
            <a:ext cx="469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Цель и актуальность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D964DD-B752-44F5-9A5A-0DCD3EEED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996" y="3672401"/>
            <a:ext cx="2658447" cy="29112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7F8E39-5CF0-44A2-9448-E5548B639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557" y="3591618"/>
            <a:ext cx="2346368" cy="29920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655F5A-1011-4503-A406-0CF5A1754429}"/>
              </a:ext>
            </a:extLst>
          </p:cNvPr>
          <p:cNvSpPr txBox="1"/>
          <p:nvPr/>
        </p:nvSpPr>
        <p:spPr>
          <a:xfrm>
            <a:off x="1080894" y="6140380"/>
            <a:ext cx="1728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Верно решили(62.5%)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CB2C96-C8DB-41F7-9DB9-0FB0F140B059}"/>
              </a:ext>
            </a:extLst>
          </p:cNvPr>
          <p:cNvSpPr txBox="1"/>
          <p:nvPr/>
        </p:nvSpPr>
        <p:spPr>
          <a:xfrm>
            <a:off x="1080894" y="6362030"/>
            <a:ext cx="2002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Неверно решили(37.5%)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83CC2-E97C-41AA-9EA8-2FDB4FE849B6}"/>
              </a:ext>
            </a:extLst>
          </p:cNvPr>
          <p:cNvSpPr txBox="1"/>
          <p:nvPr/>
        </p:nvSpPr>
        <p:spPr>
          <a:xfrm>
            <a:off x="901614" y="1966608"/>
            <a:ext cx="82585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По статистике в заданиях ЕГЭ №5 и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№6 ошибаются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30-40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% </a:t>
            </a:r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учеников, но при помощи нашей методической разработки мы надеемся снизить эти цифры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06E83D3-717D-49C3-B339-D2FD814C9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057" y="1966608"/>
            <a:ext cx="571500" cy="54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92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0457B9-3486-40FF-9E1F-3CAC2040A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A5AED8-2AA3-4A18-9AE5-0752DA079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57" y="1966608"/>
            <a:ext cx="571500" cy="5411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ABB5D5-C0B8-4210-A2C0-B4DD0C2D944E}"/>
              </a:ext>
            </a:extLst>
          </p:cNvPr>
          <p:cNvSpPr txBox="1"/>
          <p:nvPr/>
        </p:nvSpPr>
        <p:spPr>
          <a:xfrm>
            <a:off x="901614" y="1966608"/>
            <a:ext cx="8258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Методическая разработка создана для помощи учителям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репетиторам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онлайн-школам в подготовке учеников 10-11 классов к ЕГЭ.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E27C71-5A7E-4725-B316-AE8078EE1688}"/>
              </a:ext>
            </a:extLst>
          </p:cNvPr>
          <p:cNvSpPr txBox="1"/>
          <p:nvPr/>
        </p:nvSpPr>
        <p:spPr>
          <a:xfrm>
            <a:off x="336983" y="590403"/>
            <a:ext cx="469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Целевая аудитория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9802B92-29F2-42C8-ABF5-8F9428CD2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25" y="3736261"/>
            <a:ext cx="6838950" cy="28475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9ED7009-2633-44B2-8459-024A00374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8458" y="3429000"/>
            <a:ext cx="2199242" cy="325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82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CD33C9-6EBD-424A-B813-65855110A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012F0F-D577-48D2-8C57-833CA5057387}"/>
              </a:ext>
            </a:extLst>
          </p:cNvPr>
          <p:cNvSpPr txBox="1"/>
          <p:nvPr/>
        </p:nvSpPr>
        <p:spPr>
          <a:xfrm>
            <a:off x="336983" y="590403"/>
            <a:ext cx="469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>
                <a:latin typeface="Segoe UI" panose="020B0502040204020203" pitchFamily="34" charset="0"/>
                <a:cs typeface="Segoe UI" panose="020B0502040204020203" pitchFamily="34" charset="0"/>
              </a:rPr>
              <a:t>Описание</a:t>
            </a:r>
            <a:endParaRPr lang="ru-RU" sz="3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F58DC1-3A48-4637-AE51-2F5F9CC97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57" y="1966608"/>
            <a:ext cx="571500" cy="5411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3C7553-F34A-4D7A-8E65-B3B57698B289}"/>
              </a:ext>
            </a:extLst>
          </p:cNvPr>
          <p:cNvSpPr txBox="1"/>
          <p:nvPr/>
        </p:nvSpPr>
        <p:spPr>
          <a:xfrm>
            <a:off x="901614" y="1966608"/>
            <a:ext cx="8258579" cy="2540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Лексическая норма — это правильное употребление слова в конкретном значении</a:t>
            </a:r>
            <a:r>
              <a:rPr lang="ru-RU" sz="24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</a:t>
            </a:r>
            <a:r>
              <a:rPr lang="ru-RU" sz="24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Лексические нормы, а точнее</a:t>
            </a:r>
            <a:r>
              <a:rPr lang="en-US" sz="24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</a:t>
            </a:r>
            <a:r>
              <a:rPr lang="ru-RU" sz="24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лексические ошибки встречаются в заданиях ЕГЭ №5 и №6. Методическая разработка поможет разобраться, что нужно знать, чтобы не ошибиться.</a:t>
            </a:r>
            <a:endParaRPr lang="ru-RU" sz="1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E623ED8-AB90-4B6E-A0B5-EECAFE51C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4149345"/>
            <a:ext cx="2386352" cy="229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31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03F1D2-4176-4A02-B0DF-9C951DA26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5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C9A893-CBD1-0145-BD58-AC80B51B0037}"/>
              </a:ext>
            </a:extLst>
          </p:cNvPr>
          <p:cNvSpPr txBox="1"/>
          <p:nvPr/>
        </p:nvSpPr>
        <p:spPr>
          <a:xfrm>
            <a:off x="0" y="187921"/>
            <a:ext cx="8510649" cy="1080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>
                <a:latin typeface="Segoe UI" panose="020B0502040204020203" pitchFamily="34" charset="0"/>
                <a:cs typeface="Segoe UI" panose="020B0502040204020203" pitchFamily="34" charset="0"/>
              </a:rPr>
              <a:t> Рекомендации к методической разработке/инструкция</a:t>
            </a:r>
            <a:endParaRPr lang="ru-RU" sz="3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2941FE-B6C7-1E4B-938A-B5AE3D70C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58" y="1849655"/>
            <a:ext cx="571500" cy="5411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31854D-A42D-0F47-8E74-27FEE13513CA}"/>
              </a:ext>
            </a:extLst>
          </p:cNvPr>
          <p:cNvSpPr txBox="1"/>
          <p:nvPr/>
        </p:nvSpPr>
        <p:spPr>
          <a:xfrm>
            <a:off x="1286455" y="1654089"/>
            <a:ext cx="6459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/>
              <a:t>
1. Ознакомьтесь с теорией
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257D45E-CB6F-8B44-BF8E-A77113DCD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58" y="3129828"/>
            <a:ext cx="571500" cy="5411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821E0F-AB6B-A64C-881B-BE694ADAA49E}"/>
              </a:ext>
            </a:extLst>
          </p:cNvPr>
          <p:cNvSpPr txBox="1"/>
          <p:nvPr/>
        </p:nvSpPr>
        <p:spPr>
          <a:xfrm>
            <a:off x="1286455" y="3301689"/>
            <a:ext cx="5084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/>
              <a:t>2.Пройдите наш тренажёр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CF33BC-3F30-1844-9477-72317BDC0B31}"/>
              </a:ext>
            </a:extLst>
          </p:cNvPr>
          <p:cNvSpPr txBox="1"/>
          <p:nvPr/>
        </p:nvSpPr>
        <p:spPr>
          <a:xfrm>
            <a:off x="1286455" y="4057089"/>
            <a:ext cx="5264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/>
              <a:t>3.При неудовлетворительном результате вернитесь к теории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86F9290-6544-CC45-8885-65887BE29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58" y="4162227"/>
            <a:ext cx="571500" cy="541193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58AB571C-A828-2244-87EF-58E343E09BC6}"/>
              </a:ext>
            </a:extLst>
          </p:cNvPr>
          <p:cNvSpPr/>
          <p:nvPr/>
        </p:nvSpPr>
        <p:spPr>
          <a:xfrm>
            <a:off x="7113337" y="3301689"/>
            <a:ext cx="1828800" cy="1828800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E9008901-08F8-D54F-99A5-24856122C2C0}"/>
              </a:ext>
            </a:extLst>
          </p:cNvPr>
          <p:cNvSpPr/>
          <p:nvPr/>
        </p:nvSpPr>
        <p:spPr>
          <a:xfrm>
            <a:off x="6272995" y="4580051"/>
            <a:ext cx="1828800" cy="1828800"/>
          </a:xfrm>
          <a:prstGeom prst="ellipse">
            <a:avLst/>
          </a:prstGeom>
          <a:solidFill>
            <a:srgbClr val="242A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863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03F1D2-4176-4A02-B0DF-9C951DA26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5"/>
            <a:ext cx="9144000" cy="6858000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CF532B81-E35B-7841-A89C-32D03198A7B9}"/>
              </a:ext>
            </a:extLst>
          </p:cNvPr>
          <p:cNvSpPr/>
          <p:nvPr/>
        </p:nvSpPr>
        <p:spPr>
          <a:xfrm>
            <a:off x="7791410" y="1055026"/>
            <a:ext cx="2232908" cy="2219222"/>
          </a:xfrm>
          <a:prstGeom prst="ellipse">
            <a:avLst/>
          </a:prstGeom>
          <a:solidFill>
            <a:srgbClr val="242A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C064256-D502-4449-838D-145856A174BC}"/>
              </a:ext>
            </a:extLst>
          </p:cNvPr>
          <p:cNvSpPr/>
          <p:nvPr/>
        </p:nvSpPr>
        <p:spPr>
          <a:xfrm>
            <a:off x="-1433212" y="4896130"/>
            <a:ext cx="4861333" cy="4987351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4DB9CC-32C4-E543-9F68-D5047EB66340}"/>
              </a:ext>
            </a:extLst>
          </p:cNvPr>
          <p:cNvSpPr txBox="1"/>
          <p:nvPr/>
        </p:nvSpPr>
        <p:spPr>
          <a:xfrm>
            <a:off x="120486" y="531806"/>
            <a:ext cx="5373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/>
              <a:t>Интерактивная презентация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9721F8-9EAF-B045-8DE8-2EB9FD868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55" y="1993598"/>
            <a:ext cx="571500" cy="5411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9AF577-C793-2A47-AB17-76ADBDC4DADA}"/>
              </a:ext>
            </a:extLst>
          </p:cNvPr>
          <p:cNvSpPr txBox="1"/>
          <p:nvPr/>
        </p:nvSpPr>
        <p:spPr>
          <a:xfrm>
            <a:off x="1204264" y="2079528"/>
            <a:ext cx="5066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/>
              <a:t>Для проверки приобретённых навыков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704C7C-B67A-6B42-B26E-1AFFD568D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55" y="2758297"/>
            <a:ext cx="571500" cy="5411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BF8385-3459-7C4F-90CA-64B01FC39410}"/>
              </a:ext>
            </a:extLst>
          </p:cNvPr>
          <p:cNvSpPr txBox="1"/>
          <p:nvPr/>
        </p:nvSpPr>
        <p:spPr>
          <a:xfrm>
            <a:off x="1204264" y="2763039"/>
            <a:ext cx="4976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/>
              <a:t>В случае неправильного ответа даётся пояснение к заданию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C77C573-E4B7-1640-8AE4-9378F0CD7F5B}"/>
              </a:ext>
            </a:extLst>
          </p:cNvPr>
          <p:cNvSpPr/>
          <p:nvPr/>
        </p:nvSpPr>
        <p:spPr>
          <a:xfrm>
            <a:off x="4351766" y="3429000"/>
            <a:ext cx="1828800" cy="1828800"/>
          </a:xfrm>
          <a:prstGeom prst="ellipse">
            <a:avLst/>
          </a:prstGeom>
          <a:solidFill>
            <a:srgbClr val="242A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8E7A099C-0273-8740-8D52-F3DF7E428A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8" t="-1" r="8265" b="-4950"/>
          <a:stretch/>
        </p:blipFill>
        <p:spPr>
          <a:xfrm>
            <a:off x="194567" y="3522996"/>
            <a:ext cx="4240686" cy="2547970"/>
          </a:xfrm>
          <a:prstGeom prst="rect">
            <a:avLst/>
          </a:prstGeom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7E4CEDF2-9DC3-5641-AB63-F000F6773FA1}"/>
              </a:ext>
            </a:extLst>
          </p:cNvPr>
          <p:cNvSpPr/>
          <p:nvPr/>
        </p:nvSpPr>
        <p:spPr>
          <a:xfrm>
            <a:off x="7345714" y="4290010"/>
            <a:ext cx="3136525" cy="31815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5FAAA0D4-5FB7-BF42-B564-AB3775106D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022" y="4767307"/>
            <a:ext cx="4115517" cy="2345519"/>
          </a:xfrm>
          <a:prstGeom prst="rect">
            <a:avLst/>
          </a:prstGeom>
        </p:spPr>
      </p:pic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D548D30D-0EAA-6844-BB35-00011E9D3EA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7" r="7528" b="2433"/>
          <a:stretch/>
        </p:blipFill>
        <p:spPr>
          <a:xfrm>
            <a:off x="4917830" y="3116982"/>
            <a:ext cx="3939214" cy="2180367"/>
          </a:xfrm>
          <a:prstGeom prst="rect">
            <a:avLst/>
          </a:prstGeom>
        </p:spPr>
      </p:pic>
      <p:pic>
        <p:nvPicPr>
          <p:cNvPr id="13" name="Рисунок 13">
            <a:extLst>
              <a:ext uri="{FF2B5EF4-FFF2-40B4-BE49-F238E27FC236}">
                <a16:creationId xmlns:a16="http://schemas.microsoft.com/office/drawing/2014/main" id="{A62BAB5B-1C6B-C842-ABF2-3D21E8016F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100" y="634682"/>
            <a:ext cx="3598709" cy="203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61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03F1D2-4176-4A02-B0DF-9C951DA26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5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03B337-4306-9148-9B81-D78DE68C0F86}"/>
              </a:ext>
            </a:extLst>
          </p:cNvPr>
          <p:cNvSpPr txBox="1"/>
          <p:nvPr/>
        </p:nvSpPr>
        <p:spPr>
          <a:xfrm>
            <a:off x="282127" y="520536"/>
            <a:ext cx="2731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/>
              <a:t>Дополнения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93CB54-7534-2B4F-8085-60E1B82D5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55" y="1993598"/>
            <a:ext cx="571500" cy="5411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1B425F-E928-4E45-B9F8-FE41DB6FA2F5}"/>
              </a:ext>
            </a:extLst>
          </p:cNvPr>
          <p:cNvSpPr txBox="1"/>
          <p:nvPr/>
        </p:nvSpPr>
        <p:spPr>
          <a:xfrm>
            <a:off x="997455" y="1993598"/>
            <a:ext cx="73918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/>
              <a:t>К методической разработке прилагается справочник, доступный по ссылке:</a:t>
            </a:r>
          </a:p>
          <a:p>
            <a:pPr algn="l"/>
            <a:r>
              <a:rPr lang="en-US" sz="2000" b="1"/>
              <a:t>C</a:t>
            </a:r>
            <a:r>
              <a:rPr lang="ru-RU" sz="2000" b="1"/>
              <a:t>ontent://com.azip.unrar.unzip.extractfile.provider/external_files/AZIPMaster/Extracted/МФ-1_0512_153037/МФ/RULES.html</a:t>
            </a:r>
          </a:p>
        </p:txBody>
      </p:sp>
      <p:sp>
        <p:nvSpPr>
          <p:cNvPr id="7" name="Свиток: вертикальный 6">
            <a:extLst>
              <a:ext uri="{FF2B5EF4-FFF2-40B4-BE49-F238E27FC236}">
                <a16:creationId xmlns:a16="http://schemas.microsoft.com/office/drawing/2014/main" id="{8DD1B776-AC4D-E647-8720-DB974E8D92A6}"/>
              </a:ext>
            </a:extLst>
          </p:cNvPr>
          <p:cNvSpPr/>
          <p:nvPr/>
        </p:nvSpPr>
        <p:spPr>
          <a:xfrm rot="20792208">
            <a:off x="1235174" y="3930231"/>
            <a:ext cx="2066544" cy="228600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CCFF93D1-1B54-BF4C-8A18-1AEE88438B29}"/>
                  </a:ext>
                </a:extLst>
              </p14:cNvPr>
              <p14:cNvContentPartPr/>
              <p14:nvPr/>
            </p14:nvContentPartPr>
            <p14:xfrm>
              <a:off x="3743207" y="4214608"/>
              <a:ext cx="1783080" cy="115920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CCFF93D1-1B54-BF4C-8A18-1AEE88438B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5207" y="4196608"/>
                <a:ext cx="1818720" cy="11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2A7AABDB-0EFC-8448-B44E-8E4BD8449F2C}"/>
                  </a:ext>
                </a:extLst>
              </p14:cNvPr>
              <p14:cNvContentPartPr/>
              <p14:nvPr/>
            </p14:nvContentPartPr>
            <p14:xfrm>
              <a:off x="3885407" y="3861808"/>
              <a:ext cx="2203920" cy="140940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2A7AABDB-0EFC-8448-B44E-8E4BD8449F2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7407" y="3843808"/>
                <a:ext cx="2239560" cy="14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Рукописный ввод 18">
                <a:extLst>
                  <a:ext uri="{FF2B5EF4-FFF2-40B4-BE49-F238E27FC236}">
                    <a16:creationId xmlns:a16="http://schemas.microsoft.com/office/drawing/2014/main" id="{FC782132-2713-F54F-B7CD-905FCC77B0BE}"/>
                  </a:ext>
                </a:extLst>
              </p14:cNvPr>
              <p14:cNvContentPartPr/>
              <p14:nvPr/>
            </p14:nvContentPartPr>
            <p14:xfrm>
              <a:off x="1757278" y="4400832"/>
              <a:ext cx="1014480" cy="672480"/>
            </p14:xfrm>
          </p:contentPart>
        </mc:Choice>
        <mc:Fallback xmlns="">
          <p:pic>
            <p:nvPicPr>
              <p:cNvPr id="18" name="Рукописный ввод 18">
                <a:extLst>
                  <a:ext uri="{FF2B5EF4-FFF2-40B4-BE49-F238E27FC236}">
                    <a16:creationId xmlns:a16="http://schemas.microsoft.com/office/drawing/2014/main" id="{FC782132-2713-F54F-B7CD-905FCC77B0B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39284" y="4383192"/>
                <a:ext cx="1050107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365C59EE-D5BE-FD4E-A230-83E533F61D74}"/>
                  </a:ext>
                </a:extLst>
              </p14:cNvPr>
              <p14:cNvContentPartPr/>
              <p14:nvPr/>
            </p14:nvContentPartPr>
            <p14:xfrm>
              <a:off x="1583038" y="4594872"/>
              <a:ext cx="27720" cy="145440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365C59EE-D5BE-FD4E-A230-83E533F61D7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65038" y="4576872"/>
                <a:ext cx="633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AA3984E6-E03F-074A-A8BD-DE3B79490295}"/>
                  </a:ext>
                </a:extLst>
              </p14:cNvPr>
              <p14:cNvContentPartPr/>
              <p14:nvPr/>
            </p14:nvContentPartPr>
            <p14:xfrm>
              <a:off x="1627318" y="5031912"/>
              <a:ext cx="106200" cy="203400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AA3984E6-E03F-074A-A8BD-DE3B7949029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09318" y="5013912"/>
                <a:ext cx="14184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Рукописный ввод 23">
                <a:extLst>
                  <a:ext uri="{FF2B5EF4-FFF2-40B4-BE49-F238E27FC236}">
                    <a16:creationId xmlns:a16="http://schemas.microsoft.com/office/drawing/2014/main" id="{FBB4615F-E6A5-4948-9FB2-0326B7DAAA2C}"/>
                  </a:ext>
                </a:extLst>
              </p14:cNvPr>
              <p14:cNvContentPartPr/>
              <p14:nvPr/>
            </p14:nvContentPartPr>
            <p14:xfrm>
              <a:off x="1730998" y="5376072"/>
              <a:ext cx="976320" cy="345960"/>
            </p14:xfrm>
          </p:contentPart>
        </mc:Choice>
        <mc:Fallback xmlns="">
          <p:pic>
            <p:nvPicPr>
              <p:cNvPr id="23" name="Рукописный ввод 23">
                <a:extLst>
                  <a:ext uri="{FF2B5EF4-FFF2-40B4-BE49-F238E27FC236}">
                    <a16:creationId xmlns:a16="http://schemas.microsoft.com/office/drawing/2014/main" id="{FBB4615F-E6A5-4948-9FB2-0326B7DAAA2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13351" y="5358432"/>
                <a:ext cx="1011973" cy="38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154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03F1D2-4176-4A02-B0DF-9C951DA26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5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CC6DB4-FE27-6D44-8619-0B17DFA6CF24}"/>
              </a:ext>
            </a:extLst>
          </p:cNvPr>
          <p:cNvSpPr txBox="1"/>
          <p:nvPr/>
        </p:nvSpPr>
        <p:spPr>
          <a:xfrm>
            <a:off x="309488" y="347098"/>
            <a:ext cx="5062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dirty="0"/>
              <a:t>Над проектом работали: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3B5350-5F0E-B947-834A-881584B9A6BD}"/>
              </a:ext>
            </a:extLst>
          </p:cNvPr>
          <p:cNvSpPr txBox="1"/>
          <p:nvPr/>
        </p:nvSpPr>
        <p:spPr>
          <a:xfrm>
            <a:off x="237516" y="1595021"/>
            <a:ext cx="55651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/>
              <a:t>Яна Захарченко</a:t>
            </a:r>
          </a:p>
          <a:p>
            <a:pPr algn="l"/>
            <a:r>
              <a:rPr lang="ru-RU" sz="2400" b="1" dirty="0"/>
              <a:t>Максим Соколов</a:t>
            </a:r>
          </a:p>
          <a:p>
            <a:pPr algn="l"/>
            <a:r>
              <a:rPr lang="ru-RU" sz="2400" b="1" dirty="0"/>
              <a:t>Алина </a:t>
            </a:r>
            <a:r>
              <a:rPr lang="ru-RU" sz="2400" b="1" dirty="0" err="1"/>
              <a:t>Кидяева</a:t>
            </a:r>
            <a:endParaRPr lang="ru-RU" sz="2400" b="1" dirty="0"/>
          </a:p>
          <a:p>
            <a:pPr algn="l"/>
            <a:r>
              <a:rPr lang="ru-RU" sz="2400" b="1" dirty="0"/>
              <a:t>Ирина </a:t>
            </a:r>
            <a:r>
              <a:rPr lang="ru-RU" sz="2400" b="1" dirty="0" err="1"/>
              <a:t>Шестова</a:t>
            </a:r>
            <a:r>
              <a:rPr lang="ru-RU" sz="2400" b="1" dirty="0"/>
              <a:t> </a:t>
            </a:r>
          </a:p>
          <a:p>
            <a:pPr algn="l"/>
            <a:r>
              <a:rPr lang="ru-RU" sz="2400" b="1" dirty="0"/>
              <a:t>Андрей Иконников </a:t>
            </a:r>
          </a:p>
          <a:p>
            <a:pPr algn="l"/>
            <a:r>
              <a:rPr lang="ru-RU" sz="2400" b="1" dirty="0"/>
              <a:t>Александр Андреев</a:t>
            </a:r>
          </a:p>
          <a:p>
            <a:pPr algn="l"/>
            <a:endParaRPr lang="ru-RU" sz="2400" b="1" dirty="0"/>
          </a:p>
          <a:p>
            <a:pPr algn="l"/>
            <a:r>
              <a:rPr lang="ru-RU" sz="2400" b="1" dirty="0"/>
              <a:t>Научный руководитель:</a:t>
            </a:r>
          </a:p>
          <a:p>
            <a:pPr algn="l"/>
            <a:r>
              <a:rPr lang="ru-RU" sz="2400" b="1" dirty="0"/>
              <a:t>Рогова Наталья Юрьевна</a:t>
            </a:r>
            <a:r>
              <a:rPr lang="en-US" sz="2400" b="1" dirty="0"/>
              <a:t>,</a:t>
            </a:r>
          </a:p>
          <a:p>
            <a:pPr algn="l"/>
            <a:r>
              <a:rPr lang="ru-RU" b="1" dirty="0"/>
              <a:t>учитель русского языка и литературы</a:t>
            </a:r>
          </a:p>
          <a:p>
            <a:pPr algn="l"/>
            <a:endParaRPr lang="ru-RU" b="1" dirty="0"/>
          </a:p>
          <a:p>
            <a:r>
              <a:rPr lang="en-US" b="1" dirty="0"/>
              <a:t>https://docs.google.com/presentation/d/1HLNtPOpD1xAriWI1fcBPG92vCeaalTHA/edit?usp=sharing&amp;ouid=103196842826758093892&amp;rtpof=true&amp;sd=true</a:t>
            </a:r>
            <a:endParaRPr lang="ru-RU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49C33F-8004-344C-BC99-D88E257D1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034" y="2422222"/>
            <a:ext cx="2307547" cy="34201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D2D389-1708-A347-B5A9-14E88B32AE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25" t="1" b="-9020"/>
          <a:stretch/>
        </p:blipFill>
        <p:spPr>
          <a:xfrm>
            <a:off x="4007034" y="3400425"/>
            <a:ext cx="5136966" cy="337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141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195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Segoe UI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Белякова Екатерина Николаевна</cp:lastModifiedBy>
  <cp:revision>17</cp:revision>
  <dcterms:created xsi:type="dcterms:W3CDTF">2021-12-04T21:28:26Z</dcterms:created>
  <dcterms:modified xsi:type="dcterms:W3CDTF">2021-12-17T08:39:11Z</dcterms:modified>
</cp:coreProperties>
</file>